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Cormorant Garamond Bold" panose="020B0604020202020204" charset="0"/>
      <p:regular r:id="rId20"/>
    </p:embeddedFont>
    <p:embeddedFont>
      <p:font typeface="Cormorant Garamond Bold Italics" panose="020B0604020202020204" charset="0"/>
      <p:regular r:id="rId21"/>
    </p:embeddedFont>
    <p:embeddedFont>
      <p:font typeface="Glacial Indifference" panose="020B0604020202020204" charset="0"/>
      <p:regular r:id="rId22"/>
    </p:embeddedFont>
    <p:embeddedFont>
      <p:font typeface="Glacial Indifference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740"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eg>
</file>

<file path=ppt/media/image10.jpeg>
</file>

<file path=ppt/media/image11.png>
</file>

<file path=ppt/media/image11.svg>
</file>

<file path=ppt/media/image12.jpeg>
</file>

<file path=ppt/media/image13.png>
</file>

<file path=ppt/media/image13.svg>
</file>

<file path=ppt/media/image14.png>
</file>

<file path=ppt/media/image15.png>
</file>

<file path=ppt/media/image15.svg>
</file>

<file path=ppt/media/image16.png>
</file>

<file path=ppt/media/image17.png>
</file>

<file path=ppt/media/image18.png>
</file>

<file path=ppt/media/image18.svg>
</file>

<file path=ppt/media/image19.png>
</file>

<file path=ppt/media/image2.png>
</file>

<file path=ppt/media/image20.png>
</file>

<file path=ppt/media/image21.svg>
</file>

<file path=ppt/media/image23.svg>
</file>

<file path=ppt/media/image25.svg>
</file>

<file path=ppt/media/image3.png>
</file>

<file path=ppt/media/image3.svg>
</file>

<file path=ppt/media/image30.svg>
</file>

<file path=ppt/media/image4.png>
</file>

<file path=ppt/media/image5.jpeg>
</file>

<file path=ppt/media/image5.svg>
</file>

<file path=ppt/media/image6.png>
</file>

<file path=ppt/media/image7.pn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5.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25.sv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25.sv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8.sv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25.sv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04" r="-2204"/>
            </a:stretch>
          </a:blipFill>
        </p:spPr>
      </p:sp>
      <p:sp>
        <p:nvSpPr>
          <p:cNvPr id="3" name="Freeform 3"/>
          <p:cNvSpPr/>
          <p:nvPr/>
        </p:nvSpPr>
        <p:spPr>
          <a:xfrm flipH="1">
            <a:off x="13809790" y="0"/>
            <a:ext cx="4478210" cy="3525572"/>
          </a:xfrm>
          <a:custGeom>
            <a:avLst/>
            <a:gdLst/>
            <a:ahLst/>
            <a:cxnLst/>
            <a:rect l="l" t="t" r="r" b="b"/>
            <a:pathLst>
              <a:path w="4478210" h="3525572">
                <a:moveTo>
                  <a:pt x="4478210" y="0"/>
                </a:moveTo>
                <a:lnTo>
                  <a:pt x="0" y="0"/>
                </a:lnTo>
                <a:lnTo>
                  <a:pt x="0" y="3525572"/>
                </a:lnTo>
                <a:lnTo>
                  <a:pt x="4478210" y="3525572"/>
                </a:lnTo>
                <a:lnTo>
                  <a:pt x="447821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flipH="1">
            <a:off x="13809790" y="5826116"/>
            <a:ext cx="4478210" cy="447821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5" name="TextBox 5"/>
          <p:cNvSpPr txBox="1"/>
          <p:nvPr/>
        </p:nvSpPr>
        <p:spPr>
          <a:xfrm>
            <a:off x="2608093" y="3534857"/>
            <a:ext cx="14651207" cy="1363571"/>
          </a:xfrm>
          <a:prstGeom prst="rect">
            <a:avLst/>
          </a:prstGeom>
        </p:spPr>
        <p:txBody>
          <a:bodyPr lIns="0" tIns="0" rIns="0" bIns="0" rtlCol="0" anchor="t">
            <a:spAutoFit/>
          </a:bodyPr>
          <a:lstStyle/>
          <a:p>
            <a:pPr>
              <a:lnSpc>
                <a:spcPts val="5308"/>
              </a:lnSpc>
            </a:pPr>
            <a:r>
              <a:rPr lang="en-US" sz="5308" dirty="0">
                <a:solidFill>
                  <a:srgbClr val="2D3880"/>
                </a:solidFill>
                <a:latin typeface="Cormorant Garamond Bold Italics"/>
              </a:rPr>
              <a:t>Health data analytics using scalable logistic</a:t>
            </a:r>
          </a:p>
          <a:p>
            <a:pPr marL="0" lvl="0" indent="0">
              <a:lnSpc>
                <a:spcPts val="5308"/>
              </a:lnSpc>
            </a:pPr>
            <a:r>
              <a:rPr lang="en-US" sz="5308" dirty="0">
                <a:solidFill>
                  <a:srgbClr val="2D3880"/>
                </a:solidFill>
                <a:latin typeface="Cormorant Garamond Bold Italics"/>
              </a:rPr>
              <a:t>regression with stochastic gradient descent</a:t>
            </a:r>
          </a:p>
        </p:txBody>
      </p:sp>
      <p:sp>
        <p:nvSpPr>
          <p:cNvPr id="6" name="AutoShape 6"/>
          <p:cNvSpPr/>
          <p:nvPr/>
        </p:nvSpPr>
        <p:spPr>
          <a:xfrm flipH="1">
            <a:off x="1925123" y="2221779"/>
            <a:ext cx="0" cy="6436792"/>
          </a:xfrm>
          <a:prstGeom prst="line">
            <a:avLst/>
          </a:prstGeom>
          <a:ln w="57150" cap="flat">
            <a:solidFill>
              <a:srgbClr val="2D3880"/>
            </a:solidFill>
            <a:prstDash val="solid"/>
            <a:headEnd type="none" w="sm" len="sm"/>
            <a:tailEnd type="none" w="sm" len="sm"/>
          </a:ln>
        </p:spPr>
      </p:sp>
      <p:sp>
        <p:nvSpPr>
          <p:cNvPr id="7" name="Freeform 7"/>
          <p:cNvSpPr/>
          <p:nvPr/>
        </p:nvSpPr>
        <p:spPr>
          <a:xfrm>
            <a:off x="2608093" y="2221779"/>
            <a:ext cx="3711986" cy="970178"/>
          </a:xfrm>
          <a:custGeom>
            <a:avLst/>
            <a:gdLst/>
            <a:ahLst/>
            <a:cxnLst/>
            <a:rect l="l" t="t" r="r" b="b"/>
            <a:pathLst>
              <a:path w="3711986" h="970178">
                <a:moveTo>
                  <a:pt x="0" y="0"/>
                </a:moveTo>
                <a:lnTo>
                  <a:pt x="3711986" y="0"/>
                </a:lnTo>
                <a:lnTo>
                  <a:pt x="3711986" y="970178"/>
                </a:lnTo>
                <a:lnTo>
                  <a:pt x="0" y="970178"/>
                </a:lnTo>
                <a:lnTo>
                  <a:pt x="0" y="0"/>
                </a:lnTo>
                <a:close/>
              </a:path>
            </a:pathLst>
          </a:custGeom>
          <a:blipFill>
            <a:blip r:embed="rId7"/>
            <a:stretch>
              <a:fillRect/>
            </a:stretch>
          </a:blipFill>
        </p:spPr>
      </p:sp>
      <p:sp>
        <p:nvSpPr>
          <p:cNvPr id="8" name="TextBox 8"/>
          <p:cNvSpPr txBox="1"/>
          <p:nvPr/>
        </p:nvSpPr>
        <p:spPr>
          <a:xfrm>
            <a:off x="2608093" y="4841278"/>
            <a:ext cx="10368096" cy="537845"/>
          </a:xfrm>
          <a:prstGeom prst="rect">
            <a:avLst/>
          </a:prstGeom>
        </p:spPr>
        <p:txBody>
          <a:bodyPr lIns="0" tIns="0" rIns="0" bIns="0" rtlCol="0" anchor="t">
            <a:spAutoFit/>
          </a:bodyPr>
          <a:lstStyle/>
          <a:p>
            <a:pPr marL="0" lvl="0" indent="0">
              <a:lnSpc>
                <a:spcPts val="4480"/>
              </a:lnSpc>
            </a:pPr>
            <a:r>
              <a:rPr lang="en-US" sz="3200">
                <a:solidFill>
                  <a:srgbClr val="2D3880"/>
                </a:solidFill>
                <a:latin typeface="Glacial Indifference"/>
              </a:rPr>
              <a:t>Copyright © 2018 Inderscience Enterprises Ltd.</a:t>
            </a:r>
          </a:p>
        </p:txBody>
      </p:sp>
      <p:sp>
        <p:nvSpPr>
          <p:cNvPr id="9" name="TextBox 9"/>
          <p:cNvSpPr txBox="1"/>
          <p:nvPr/>
        </p:nvSpPr>
        <p:spPr>
          <a:xfrm>
            <a:off x="2697696" y="5872826"/>
            <a:ext cx="10368096" cy="27857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Research Studied By:</a:t>
            </a:r>
          </a:p>
          <a:p>
            <a:pPr marL="690881" lvl="1" indent="-345440">
              <a:lnSpc>
                <a:spcPts val="4480"/>
              </a:lnSpc>
              <a:buFont typeface="Arial"/>
              <a:buChar char="•"/>
            </a:pPr>
            <a:r>
              <a:rPr lang="en-US" sz="3200">
                <a:solidFill>
                  <a:srgbClr val="2D3880"/>
                </a:solidFill>
                <a:latin typeface="Glacial Indifference"/>
              </a:rPr>
              <a:t>Shozab Mehdi (22k-4522)</a:t>
            </a:r>
          </a:p>
          <a:p>
            <a:pPr marL="690881" lvl="1" indent="-345440">
              <a:lnSpc>
                <a:spcPts val="4480"/>
              </a:lnSpc>
              <a:buFont typeface="Arial"/>
              <a:buChar char="•"/>
            </a:pPr>
            <a:r>
              <a:rPr lang="en-US" sz="3200">
                <a:solidFill>
                  <a:srgbClr val="2D3880"/>
                </a:solidFill>
                <a:latin typeface="Glacial Indifference"/>
              </a:rPr>
              <a:t>Taha Sharif (22k-4145)</a:t>
            </a:r>
          </a:p>
          <a:p>
            <a:pPr marL="690881" lvl="1" indent="-345440">
              <a:lnSpc>
                <a:spcPts val="4480"/>
              </a:lnSpc>
              <a:buFont typeface="Arial"/>
              <a:buChar char="•"/>
            </a:pPr>
            <a:r>
              <a:rPr lang="en-US" sz="3200">
                <a:solidFill>
                  <a:srgbClr val="2D3880"/>
                </a:solidFill>
                <a:latin typeface="Glacial Indifference"/>
              </a:rPr>
              <a:t>Talha Durrani (22k-4144)</a:t>
            </a:r>
          </a:p>
          <a:p>
            <a:pPr>
              <a:lnSpc>
                <a:spcPts val="4480"/>
              </a:lnSpc>
            </a:pPr>
            <a:r>
              <a:rPr lang="en-US" sz="3200">
                <a:solidFill>
                  <a:srgbClr val="2D3880"/>
                </a:solidFill>
                <a:latin typeface="Glacial Indifference"/>
              </a:rPr>
              <a:t>Under The Supervision Of </a:t>
            </a:r>
            <a:r>
              <a:rPr lang="en-US" sz="3200">
                <a:solidFill>
                  <a:srgbClr val="2D3880"/>
                </a:solidFill>
                <a:latin typeface="Glacial Indifference Bold"/>
              </a:rPr>
              <a:t>Sir Usama Antuley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889130" y="1055071"/>
            <a:ext cx="7370170" cy="8203229"/>
            <a:chOff x="0" y="0"/>
            <a:chExt cx="1941115" cy="2160521"/>
          </a:xfrm>
        </p:grpSpPr>
        <p:sp>
          <p:nvSpPr>
            <p:cNvPr id="3" name="Freeform 3"/>
            <p:cNvSpPr/>
            <p:nvPr/>
          </p:nvSpPr>
          <p:spPr>
            <a:xfrm>
              <a:off x="0" y="0"/>
              <a:ext cx="1941115" cy="2160521"/>
            </a:xfrm>
            <a:custGeom>
              <a:avLst/>
              <a:gdLst/>
              <a:ahLst/>
              <a:cxnLst/>
              <a:rect l="l" t="t" r="r" b="b"/>
              <a:pathLst>
                <a:path w="1941115" h="2160521">
                  <a:moveTo>
                    <a:pt x="0" y="0"/>
                  </a:moveTo>
                  <a:lnTo>
                    <a:pt x="1941115" y="0"/>
                  </a:lnTo>
                  <a:lnTo>
                    <a:pt x="1941115" y="2160521"/>
                  </a:lnTo>
                  <a:lnTo>
                    <a:pt x="0" y="2160521"/>
                  </a:lnTo>
                  <a:close/>
                </a:path>
              </a:pathLst>
            </a:custGeom>
            <a:solidFill>
              <a:srgbClr val="ECECF3"/>
            </a:solidFill>
          </p:spPr>
        </p:sp>
        <p:sp>
          <p:nvSpPr>
            <p:cNvPr id="4" name="TextBox 4"/>
            <p:cNvSpPr txBox="1"/>
            <p:nvPr/>
          </p:nvSpPr>
          <p:spPr>
            <a:xfrm>
              <a:off x="0" y="-47625"/>
              <a:ext cx="1941115" cy="2208146"/>
            </a:xfrm>
            <a:prstGeom prst="rect">
              <a:avLst/>
            </a:prstGeom>
          </p:spPr>
          <p:txBody>
            <a:bodyPr lIns="50800" tIns="50800" rIns="50800" bIns="50800" rtlCol="0" anchor="ctr"/>
            <a:lstStyle/>
            <a:p>
              <a:pPr algn="ctr">
                <a:lnSpc>
                  <a:spcPts val="3012"/>
                </a:lnSpc>
              </a:pPr>
              <a:endParaRPr/>
            </a:p>
          </p:txBody>
        </p:sp>
      </p:grpSp>
      <p:sp>
        <p:nvSpPr>
          <p:cNvPr id="5" name="Freeform 5"/>
          <p:cNvSpPr/>
          <p:nvPr/>
        </p:nvSpPr>
        <p:spPr>
          <a:xfrm>
            <a:off x="7291008" y="0"/>
            <a:ext cx="2598121" cy="2598121"/>
          </a:xfrm>
          <a:custGeom>
            <a:avLst/>
            <a:gdLst/>
            <a:ahLst/>
            <a:cxnLst/>
            <a:rect l="l" t="t" r="r" b="b"/>
            <a:pathLst>
              <a:path w="2598121" h="2598121">
                <a:moveTo>
                  <a:pt x="0" y="0"/>
                </a:moveTo>
                <a:lnTo>
                  <a:pt x="2598122" y="0"/>
                </a:lnTo>
                <a:lnTo>
                  <a:pt x="2598122" y="2598121"/>
                </a:lnTo>
                <a:lnTo>
                  <a:pt x="0" y="259812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Freeform 6"/>
          <p:cNvSpPr/>
          <p:nvPr/>
        </p:nvSpPr>
        <p:spPr>
          <a:xfrm flipH="1" flipV="1">
            <a:off x="7291008" y="7688879"/>
            <a:ext cx="2598121" cy="2598121"/>
          </a:xfrm>
          <a:custGeom>
            <a:avLst/>
            <a:gdLst/>
            <a:ahLst/>
            <a:cxnLst/>
            <a:rect l="l" t="t" r="r" b="b"/>
            <a:pathLst>
              <a:path w="2598121" h="2598121">
                <a:moveTo>
                  <a:pt x="2598122" y="2598121"/>
                </a:moveTo>
                <a:lnTo>
                  <a:pt x="0" y="2598121"/>
                </a:lnTo>
                <a:lnTo>
                  <a:pt x="0" y="0"/>
                </a:lnTo>
                <a:lnTo>
                  <a:pt x="2598122" y="0"/>
                </a:lnTo>
                <a:lnTo>
                  <a:pt x="2598122" y="2598121"/>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a:off x="10988459" y="1786188"/>
            <a:ext cx="5171512" cy="6714624"/>
          </a:xfrm>
          <a:custGeom>
            <a:avLst/>
            <a:gdLst/>
            <a:ahLst/>
            <a:cxnLst/>
            <a:rect l="l" t="t" r="r" b="b"/>
            <a:pathLst>
              <a:path w="5171512" h="6714624">
                <a:moveTo>
                  <a:pt x="0" y="0"/>
                </a:moveTo>
                <a:lnTo>
                  <a:pt x="5171512" y="0"/>
                </a:lnTo>
                <a:lnTo>
                  <a:pt x="5171512" y="6714624"/>
                </a:lnTo>
                <a:lnTo>
                  <a:pt x="0" y="6714624"/>
                </a:lnTo>
                <a:lnTo>
                  <a:pt x="0" y="0"/>
                </a:lnTo>
                <a:close/>
              </a:path>
            </a:pathLst>
          </a:custGeom>
          <a:blipFill>
            <a:blip r:embed="rId6"/>
            <a:stretch>
              <a:fillRect/>
            </a:stretch>
          </a:blipFill>
        </p:spPr>
      </p:sp>
      <p:sp>
        <p:nvSpPr>
          <p:cNvPr id="8" name="TextBox 8"/>
          <p:cNvSpPr txBox="1"/>
          <p:nvPr/>
        </p:nvSpPr>
        <p:spPr>
          <a:xfrm>
            <a:off x="1028700" y="408008"/>
            <a:ext cx="7199527" cy="1500503"/>
          </a:xfrm>
          <a:prstGeom prst="rect">
            <a:avLst/>
          </a:prstGeom>
        </p:spPr>
        <p:txBody>
          <a:bodyPr lIns="0" tIns="0" rIns="0" bIns="0" rtlCol="0" anchor="t">
            <a:spAutoFit/>
          </a:bodyPr>
          <a:lstStyle/>
          <a:p>
            <a:pPr marL="0" lvl="0" indent="0">
              <a:lnSpc>
                <a:spcPts val="6020"/>
              </a:lnSpc>
              <a:spcBef>
                <a:spcPct val="0"/>
              </a:spcBef>
            </a:pPr>
            <a:r>
              <a:rPr lang="en-US" sz="4300">
                <a:solidFill>
                  <a:srgbClr val="2D3880"/>
                </a:solidFill>
                <a:latin typeface="Cormorant Garamond Bold Italics"/>
              </a:rPr>
              <a:t>Wearable Sensor Data Collection with Apache Flume</a:t>
            </a:r>
          </a:p>
        </p:txBody>
      </p:sp>
      <p:sp>
        <p:nvSpPr>
          <p:cNvPr id="9" name="TextBox 9"/>
          <p:cNvSpPr txBox="1"/>
          <p:nvPr/>
        </p:nvSpPr>
        <p:spPr>
          <a:xfrm>
            <a:off x="1028700" y="2201881"/>
            <a:ext cx="6870180" cy="7191024"/>
          </a:xfrm>
          <a:prstGeom prst="rect">
            <a:avLst/>
          </a:prstGeom>
        </p:spPr>
        <p:txBody>
          <a:bodyPr lIns="0" tIns="0" rIns="0" bIns="0" rtlCol="0" anchor="t">
            <a:spAutoFit/>
          </a:bodyPr>
          <a:lstStyle/>
          <a:p>
            <a:pPr>
              <a:lnSpc>
                <a:spcPts val="2594"/>
              </a:lnSpc>
            </a:pPr>
            <a:r>
              <a:rPr lang="en-US" sz="1853">
                <a:solidFill>
                  <a:srgbClr val="2D3880"/>
                </a:solidFill>
                <a:latin typeface="Glacial Indifference Bold"/>
              </a:rPr>
              <a:t>Challenge:</a:t>
            </a:r>
            <a:r>
              <a:rPr lang="en-US" sz="1853">
                <a:solidFill>
                  <a:srgbClr val="2D3880"/>
                </a:solidFill>
                <a:latin typeface="Glacial Indifference"/>
              </a:rPr>
              <a:t> Moving data efficiently within the Hadoop framework, crucial in cloud computing environments where data generation is rapid.</a:t>
            </a:r>
          </a:p>
          <a:p>
            <a:pPr>
              <a:lnSpc>
                <a:spcPts val="2594"/>
              </a:lnSpc>
            </a:pPr>
            <a:r>
              <a:rPr lang="en-US" sz="1853">
                <a:solidFill>
                  <a:srgbClr val="2D3880"/>
                </a:solidFill>
                <a:latin typeface="Glacial Indifference Bold"/>
              </a:rPr>
              <a:t>Solution: </a:t>
            </a:r>
            <a:r>
              <a:rPr lang="en-US" sz="1853">
                <a:solidFill>
                  <a:srgbClr val="2D3880"/>
                </a:solidFill>
                <a:latin typeface="Glacial Indifference"/>
              </a:rPr>
              <a:t>Utilize Apache Flume for reliable and distributed data collection, aggregation, and movement.</a:t>
            </a:r>
          </a:p>
          <a:p>
            <a:pPr>
              <a:lnSpc>
                <a:spcPts val="2594"/>
              </a:lnSpc>
            </a:pPr>
            <a:r>
              <a:rPr lang="en-US" sz="1853">
                <a:solidFill>
                  <a:srgbClr val="2D3880"/>
                </a:solidFill>
                <a:latin typeface="Glacial Indifference Bold"/>
              </a:rPr>
              <a:t>Key Features of Apache Flume:</a:t>
            </a:r>
          </a:p>
          <a:p>
            <a:pPr marL="400144" lvl="1" indent="-200072">
              <a:lnSpc>
                <a:spcPts val="2594"/>
              </a:lnSpc>
              <a:buFont typeface="Arial"/>
              <a:buChar char="•"/>
            </a:pPr>
            <a:r>
              <a:rPr lang="en-US" sz="1853">
                <a:solidFill>
                  <a:srgbClr val="2D3880"/>
                </a:solidFill>
                <a:latin typeface="Glacial Indifference"/>
              </a:rPr>
              <a:t>Reliable and fault-tolerant for handling large volumes of data.</a:t>
            </a:r>
          </a:p>
          <a:p>
            <a:pPr marL="400144" lvl="1" indent="-200072">
              <a:lnSpc>
                <a:spcPts val="2594"/>
              </a:lnSpc>
              <a:buFont typeface="Arial"/>
              <a:buChar char="•"/>
            </a:pPr>
            <a:r>
              <a:rPr lang="en-US" sz="1853">
                <a:solidFill>
                  <a:srgbClr val="2D3880"/>
                </a:solidFill>
                <a:latin typeface="Glacial Indifference"/>
              </a:rPr>
              <a:t>Utilizes streaming data flows for real-time processing.</a:t>
            </a:r>
          </a:p>
          <a:p>
            <a:pPr marL="400144" lvl="1" indent="-200072">
              <a:lnSpc>
                <a:spcPts val="2594"/>
              </a:lnSpc>
              <a:buFont typeface="Arial"/>
              <a:buChar char="•"/>
            </a:pPr>
            <a:r>
              <a:rPr lang="en-US" sz="1853">
                <a:solidFill>
                  <a:srgbClr val="2D3880"/>
                </a:solidFill>
                <a:latin typeface="Glacial Indifference"/>
              </a:rPr>
              <a:t>Consists of agents, collectors, and a master component.</a:t>
            </a:r>
          </a:p>
          <a:p>
            <a:pPr>
              <a:lnSpc>
                <a:spcPts val="2594"/>
              </a:lnSpc>
            </a:pPr>
            <a:r>
              <a:rPr lang="en-US" sz="1853">
                <a:solidFill>
                  <a:srgbClr val="2D3880"/>
                </a:solidFill>
                <a:latin typeface="Glacial Indifference Bold"/>
              </a:rPr>
              <a:t>Workflow</a:t>
            </a:r>
            <a:r>
              <a:rPr lang="en-US" sz="1853">
                <a:solidFill>
                  <a:srgbClr val="2D3880"/>
                </a:solidFill>
                <a:latin typeface="Glacial Indifference"/>
              </a:rPr>
              <a:t>:</a:t>
            </a:r>
          </a:p>
          <a:p>
            <a:pPr marL="400144" lvl="1" indent="-200072">
              <a:lnSpc>
                <a:spcPts val="2594"/>
              </a:lnSpc>
              <a:buFont typeface="Arial"/>
              <a:buChar char="•"/>
            </a:pPr>
            <a:r>
              <a:rPr lang="en-US" sz="1853">
                <a:solidFill>
                  <a:srgbClr val="2D3880"/>
                </a:solidFill>
                <a:latin typeface="Glacial Indifference"/>
              </a:rPr>
              <a:t>Agents collect data from various sources like API logs, web logs, etc.</a:t>
            </a:r>
          </a:p>
          <a:p>
            <a:pPr marL="400144" lvl="1" indent="-200072">
              <a:lnSpc>
                <a:spcPts val="2594"/>
              </a:lnSpc>
              <a:buFont typeface="Arial"/>
              <a:buChar char="•"/>
            </a:pPr>
            <a:r>
              <a:rPr lang="en-US" sz="1853">
                <a:solidFill>
                  <a:srgbClr val="2D3880"/>
                </a:solidFill>
                <a:latin typeface="Glacial Indifference"/>
              </a:rPr>
              <a:t>Collectors store data into HDFS or Amazon S3.</a:t>
            </a:r>
          </a:p>
          <a:p>
            <a:pPr marL="400144" lvl="1" indent="-200072">
              <a:lnSpc>
                <a:spcPts val="2594"/>
              </a:lnSpc>
              <a:buFont typeface="Arial"/>
              <a:buChar char="•"/>
            </a:pPr>
            <a:r>
              <a:rPr lang="en-US" sz="1853">
                <a:solidFill>
                  <a:srgbClr val="2D3880"/>
                </a:solidFill>
                <a:latin typeface="Glacial Indifference"/>
              </a:rPr>
              <a:t>Simple and hierarchical model allows scalability with fewer collectors needed.</a:t>
            </a:r>
          </a:p>
          <a:p>
            <a:pPr>
              <a:lnSpc>
                <a:spcPts val="2594"/>
              </a:lnSpc>
            </a:pPr>
            <a:r>
              <a:rPr lang="en-US" sz="1853">
                <a:solidFill>
                  <a:srgbClr val="2D3880"/>
                </a:solidFill>
                <a:latin typeface="Glacial Indifference Bold"/>
              </a:rPr>
              <a:t>Implementation: </a:t>
            </a:r>
          </a:p>
          <a:p>
            <a:pPr marL="400144" lvl="1" indent="-200072">
              <a:lnSpc>
                <a:spcPts val="2594"/>
              </a:lnSpc>
              <a:buFont typeface="Arial"/>
              <a:buChar char="•"/>
            </a:pPr>
            <a:r>
              <a:rPr lang="en-US" sz="1853">
                <a:solidFill>
                  <a:srgbClr val="2D3880"/>
                </a:solidFill>
                <a:latin typeface="Glacial Indifference"/>
              </a:rPr>
              <a:t>Apache Flume deployed to transfer body sensor data to Amazon S3.</a:t>
            </a:r>
          </a:p>
          <a:p>
            <a:pPr marL="400144" lvl="1" indent="-200072">
              <a:lnSpc>
                <a:spcPts val="2594"/>
              </a:lnSpc>
              <a:buFont typeface="Arial"/>
              <a:buChar char="•"/>
            </a:pPr>
            <a:r>
              <a:rPr lang="en-US" sz="1853">
                <a:solidFill>
                  <a:srgbClr val="2D3880"/>
                </a:solidFill>
                <a:latin typeface="Glacial Indifference"/>
              </a:rPr>
              <a:t>Sensor devices send alerts with clinical values to the sensor server when vital signs exceed threshold values.</a:t>
            </a:r>
          </a:p>
          <a:p>
            <a:pPr marL="400144" lvl="1" indent="-200072">
              <a:lnSpc>
                <a:spcPts val="2594"/>
              </a:lnSpc>
              <a:buFont typeface="Arial"/>
              <a:buChar char="•"/>
            </a:pPr>
            <a:r>
              <a:rPr lang="en-US" sz="1853">
                <a:solidFill>
                  <a:srgbClr val="2D3880"/>
                </a:solidFill>
                <a:latin typeface="Glacial Indifference"/>
              </a:rPr>
              <a:t>Flume installed on the sensor server facilitates seamless transfer of body sensor measurements to Amazon S3.</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889130" y="1055071"/>
            <a:ext cx="7370170" cy="8203229"/>
            <a:chOff x="0" y="0"/>
            <a:chExt cx="1941115" cy="2160521"/>
          </a:xfrm>
        </p:grpSpPr>
        <p:sp>
          <p:nvSpPr>
            <p:cNvPr id="3" name="Freeform 3"/>
            <p:cNvSpPr/>
            <p:nvPr/>
          </p:nvSpPr>
          <p:spPr>
            <a:xfrm>
              <a:off x="0" y="0"/>
              <a:ext cx="1941115" cy="2160521"/>
            </a:xfrm>
            <a:custGeom>
              <a:avLst/>
              <a:gdLst/>
              <a:ahLst/>
              <a:cxnLst/>
              <a:rect l="l" t="t" r="r" b="b"/>
              <a:pathLst>
                <a:path w="1941115" h="2160521">
                  <a:moveTo>
                    <a:pt x="0" y="0"/>
                  </a:moveTo>
                  <a:lnTo>
                    <a:pt x="1941115" y="0"/>
                  </a:lnTo>
                  <a:lnTo>
                    <a:pt x="1941115" y="2160521"/>
                  </a:lnTo>
                  <a:lnTo>
                    <a:pt x="0" y="2160521"/>
                  </a:lnTo>
                  <a:close/>
                </a:path>
              </a:pathLst>
            </a:custGeom>
            <a:solidFill>
              <a:srgbClr val="ECECF3"/>
            </a:solidFill>
          </p:spPr>
        </p:sp>
        <p:sp>
          <p:nvSpPr>
            <p:cNvPr id="4" name="TextBox 4"/>
            <p:cNvSpPr txBox="1"/>
            <p:nvPr/>
          </p:nvSpPr>
          <p:spPr>
            <a:xfrm>
              <a:off x="0" y="-47625"/>
              <a:ext cx="1941115" cy="2208146"/>
            </a:xfrm>
            <a:prstGeom prst="rect">
              <a:avLst/>
            </a:prstGeom>
          </p:spPr>
          <p:txBody>
            <a:bodyPr lIns="50800" tIns="50800" rIns="50800" bIns="50800" rtlCol="0" anchor="ctr"/>
            <a:lstStyle/>
            <a:p>
              <a:pPr algn="ctr">
                <a:lnSpc>
                  <a:spcPts val="3012"/>
                </a:lnSpc>
              </a:pPr>
              <a:endParaRPr/>
            </a:p>
          </p:txBody>
        </p:sp>
      </p:grpSp>
      <p:sp>
        <p:nvSpPr>
          <p:cNvPr id="5" name="Freeform 5"/>
          <p:cNvSpPr/>
          <p:nvPr/>
        </p:nvSpPr>
        <p:spPr>
          <a:xfrm>
            <a:off x="7291008" y="0"/>
            <a:ext cx="2598121" cy="2598121"/>
          </a:xfrm>
          <a:custGeom>
            <a:avLst/>
            <a:gdLst/>
            <a:ahLst/>
            <a:cxnLst/>
            <a:rect l="l" t="t" r="r" b="b"/>
            <a:pathLst>
              <a:path w="2598121" h="2598121">
                <a:moveTo>
                  <a:pt x="0" y="0"/>
                </a:moveTo>
                <a:lnTo>
                  <a:pt x="2598122" y="0"/>
                </a:lnTo>
                <a:lnTo>
                  <a:pt x="2598122" y="2598121"/>
                </a:lnTo>
                <a:lnTo>
                  <a:pt x="0" y="259812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Freeform 6"/>
          <p:cNvSpPr/>
          <p:nvPr/>
        </p:nvSpPr>
        <p:spPr>
          <a:xfrm flipH="1" flipV="1">
            <a:off x="7291008" y="7688879"/>
            <a:ext cx="2598121" cy="2598121"/>
          </a:xfrm>
          <a:custGeom>
            <a:avLst/>
            <a:gdLst/>
            <a:ahLst/>
            <a:cxnLst/>
            <a:rect l="l" t="t" r="r" b="b"/>
            <a:pathLst>
              <a:path w="2598121" h="2598121">
                <a:moveTo>
                  <a:pt x="2598122" y="2598121"/>
                </a:moveTo>
                <a:lnTo>
                  <a:pt x="0" y="2598121"/>
                </a:lnTo>
                <a:lnTo>
                  <a:pt x="0" y="0"/>
                </a:lnTo>
                <a:lnTo>
                  <a:pt x="2598122" y="0"/>
                </a:lnTo>
                <a:lnTo>
                  <a:pt x="2598122" y="2598121"/>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a:off x="10785328" y="2251825"/>
            <a:ext cx="5577775" cy="5809722"/>
          </a:xfrm>
          <a:custGeom>
            <a:avLst/>
            <a:gdLst/>
            <a:ahLst/>
            <a:cxnLst/>
            <a:rect l="l" t="t" r="r" b="b"/>
            <a:pathLst>
              <a:path w="5577775" h="5809722">
                <a:moveTo>
                  <a:pt x="0" y="0"/>
                </a:moveTo>
                <a:lnTo>
                  <a:pt x="5577774" y="0"/>
                </a:lnTo>
                <a:lnTo>
                  <a:pt x="5577774" y="5809721"/>
                </a:lnTo>
                <a:lnTo>
                  <a:pt x="0" y="5809721"/>
                </a:lnTo>
                <a:lnTo>
                  <a:pt x="0" y="0"/>
                </a:lnTo>
                <a:close/>
              </a:path>
            </a:pathLst>
          </a:custGeom>
          <a:blipFill>
            <a:blip r:embed="rId6"/>
            <a:stretch>
              <a:fillRect/>
            </a:stretch>
          </a:blipFill>
        </p:spPr>
      </p:sp>
      <p:sp>
        <p:nvSpPr>
          <p:cNvPr id="8" name="TextBox 8"/>
          <p:cNvSpPr txBox="1"/>
          <p:nvPr/>
        </p:nvSpPr>
        <p:spPr>
          <a:xfrm>
            <a:off x="1028700" y="408008"/>
            <a:ext cx="7199527" cy="1500503"/>
          </a:xfrm>
          <a:prstGeom prst="rect">
            <a:avLst/>
          </a:prstGeom>
        </p:spPr>
        <p:txBody>
          <a:bodyPr lIns="0" tIns="0" rIns="0" bIns="0" rtlCol="0" anchor="t">
            <a:spAutoFit/>
          </a:bodyPr>
          <a:lstStyle/>
          <a:p>
            <a:pPr marL="0" lvl="0" indent="0">
              <a:lnSpc>
                <a:spcPts val="6020"/>
              </a:lnSpc>
              <a:spcBef>
                <a:spcPct val="0"/>
              </a:spcBef>
            </a:pPr>
            <a:r>
              <a:rPr lang="en-US" sz="4300">
                <a:solidFill>
                  <a:srgbClr val="2D3880"/>
                </a:solidFill>
                <a:latin typeface="Cormorant Garamond Bold Italics"/>
              </a:rPr>
              <a:t>Big data analytics and cloud computing block</a:t>
            </a:r>
          </a:p>
        </p:txBody>
      </p:sp>
      <p:sp>
        <p:nvSpPr>
          <p:cNvPr id="9" name="TextBox 9"/>
          <p:cNvSpPr txBox="1"/>
          <p:nvPr/>
        </p:nvSpPr>
        <p:spPr>
          <a:xfrm>
            <a:off x="1028700" y="2201881"/>
            <a:ext cx="6870180" cy="2257974"/>
          </a:xfrm>
          <a:prstGeom prst="rect">
            <a:avLst/>
          </a:prstGeom>
        </p:spPr>
        <p:txBody>
          <a:bodyPr lIns="0" tIns="0" rIns="0" bIns="0" rtlCol="0" anchor="t">
            <a:spAutoFit/>
          </a:bodyPr>
          <a:lstStyle/>
          <a:p>
            <a:pPr>
              <a:lnSpc>
                <a:spcPts val="2594"/>
              </a:lnSpc>
            </a:pPr>
            <a:r>
              <a:rPr lang="en-US" sz="1853">
                <a:solidFill>
                  <a:srgbClr val="2D3880"/>
                </a:solidFill>
                <a:latin typeface="Glacial Indifference Bold"/>
              </a:rPr>
              <a:t>Amazon Elastic MapReduce (EMR):</a:t>
            </a:r>
          </a:p>
          <a:p>
            <a:pPr>
              <a:lnSpc>
                <a:spcPts val="2594"/>
              </a:lnSpc>
            </a:pPr>
            <a:r>
              <a:rPr lang="en-US" sz="1853">
                <a:solidFill>
                  <a:srgbClr val="2D3880"/>
                </a:solidFill>
                <a:latin typeface="Glacial Indifference Bold"/>
              </a:rPr>
              <a:t>Overview: </a:t>
            </a:r>
          </a:p>
          <a:p>
            <a:pPr>
              <a:lnSpc>
                <a:spcPts val="2594"/>
              </a:lnSpc>
            </a:pPr>
            <a:r>
              <a:rPr lang="en-US" sz="1853">
                <a:solidFill>
                  <a:srgbClr val="2D3880"/>
                </a:solidFill>
                <a:latin typeface="Glacial Indifference"/>
              </a:rPr>
              <a:t>AWS service for processing vast data using Hadoop framework.</a:t>
            </a:r>
          </a:p>
          <a:p>
            <a:pPr>
              <a:lnSpc>
                <a:spcPts val="2594"/>
              </a:lnSpc>
            </a:pPr>
            <a:r>
              <a:rPr lang="en-US" sz="1853">
                <a:solidFill>
                  <a:srgbClr val="2D3880"/>
                </a:solidFill>
                <a:latin typeface="Glacial Indifference Bold"/>
              </a:rPr>
              <a:t>Features:</a:t>
            </a:r>
          </a:p>
          <a:p>
            <a:pPr marL="400144" lvl="1" indent="-200072">
              <a:lnSpc>
                <a:spcPts val="2594"/>
              </a:lnSpc>
              <a:buFont typeface="Arial"/>
              <a:buChar char="•"/>
            </a:pPr>
            <a:r>
              <a:rPr lang="en-US" sz="1853">
                <a:solidFill>
                  <a:srgbClr val="2D3880"/>
                </a:solidFill>
                <a:latin typeface="Glacial Indifference Bold"/>
              </a:rPr>
              <a:t> </a:t>
            </a:r>
            <a:r>
              <a:rPr lang="en-US" sz="1853">
                <a:solidFill>
                  <a:srgbClr val="2D3880"/>
                </a:solidFill>
                <a:latin typeface="Glacial Indifference"/>
              </a:rPr>
              <a:t>Utilizes Hadoop MapReduce for distributed data processing.</a:t>
            </a:r>
          </a:p>
          <a:p>
            <a:pPr marL="400144" lvl="1" indent="-200072">
              <a:lnSpc>
                <a:spcPts val="2594"/>
              </a:lnSpc>
              <a:buFont typeface="Arial"/>
              <a:buChar char="•"/>
            </a:pPr>
            <a:r>
              <a:rPr lang="en-US" sz="1853">
                <a:solidFill>
                  <a:srgbClr val="2D3880"/>
                </a:solidFill>
                <a:latin typeface="Glacial Indifference"/>
              </a:rPr>
              <a:t> Automatically handles node failure, task monitoring, load balancing, and scheduling.</a:t>
            </a:r>
          </a:p>
        </p:txBody>
      </p:sp>
      <p:sp>
        <p:nvSpPr>
          <p:cNvPr id="10" name="TextBox 10"/>
          <p:cNvSpPr txBox="1"/>
          <p:nvPr/>
        </p:nvSpPr>
        <p:spPr>
          <a:xfrm>
            <a:off x="1028700" y="4755131"/>
            <a:ext cx="6870180" cy="1286424"/>
          </a:xfrm>
          <a:prstGeom prst="rect">
            <a:avLst/>
          </a:prstGeom>
        </p:spPr>
        <p:txBody>
          <a:bodyPr lIns="0" tIns="0" rIns="0" bIns="0" rtlCol="0" anchor="t">
            <a:spAutoFit/>
          </a:bodyPr>
          <a:lstStyle/>
          <a:p>
            <a:pPr>
              <a:lnSpc>
                <a:spcPts val="2594"/>
              </a:lnSpc>
            </a:pPr>
            <a:r>
              <a:rPr lang="en-US" sz="1853">
                <a:solidFill>
                  <a:srgbClr val="2D3880"/>
                </a:solidFill>
                <a:latin typeface="Glacial Indifference Bold"/>
              </a:rPr>
              <a:t>Moving Clinical Data to Amazon S3:</a:t>
            </a:r>
          </a:p>
          <a:p>
            <a:pPr>
              <a:lnSpc>
                <a:spcPts val="2594"/>
              </a:lnSpc>
            </a:pPr>
            <a:r>
              <a:rPr lang="en-US" sz="1853">
                <a:solidFill>
                  <a:srgbClr val="2D3880"/>
                </a:solidFill>
                <a:latin typeface="Glacial Indifference Bold"/>
              </a:rPr>
              <a:t>Overview: </a:t>
            </a:r>
          </a:p>
          <a:p>
            <a:pPr>
              <a:lnSpc>
                <a:spcPts val="2594"/>
              </a:lnSpc>
            </a:pPr>
            <a:r>
              <a:rPr lang="en-US" sz="1853">
                <a:solidFill>
                  <a:srgbClr val="2D3880"/>
                </a:solidFill>
                <a:latin typeface="Glacial Indifference"/>
              </a:rPr>
              <a:t>Enable access to clinical data stored on EC2 instances within Amazon EMR.</a:t>
            </a:r>
          </a:p>
        </p:txBody>
      </p:sp>
      <p:sp>
        <p:nvSpPr>
          <p:cNvPr id="11" name="TextBox 11"/>
          <p:cNvSpPr txBox="1"/>
          <p:nvPr/>
        </p:nvSpPr>
        <p:spPr>
          <a:xfrm>
            <a:off x="1028700" y="6336830"/>
            <a:ext cx="6870180" cy="2581824"/>
          </a:xfrm>
          <a:prstGeom prst="rect">
            <a:avLst/>
          </a:prstGeom>
        </p:spPr>
        <p:txBody>
          <a:bodyPr lIns="0" tIns="0" rIns="0" bIns="0" rtlCol="0" anchor="t">
            <a:spAutoFit/>
          </a:bodyPr>
          <a:lstStyle/>
          <a:p>
            <a:pPr>
              <a:lnSpc>
                <a:spcPts val="2594"/>
              </a:lnSpc>
            </a:pPr>
            <a:r>
              <a:rPr lang="en-US" sz="1853">
                <a:solidFill>
                  <a:srgbClr val="2D3880"/>
                </a:solidFill>
                <a:latin typeface="Glacial Indifference Bold"/>
              </a:rPr>
              <a:t>Data Transfer from Amazon S3 to HBase</a:t>
            </a:r>
          </a:p>
          <a:p>
            <a:pPr>
              <a:lnSpc>
                <a:spcPts val="2594"/>
              </a:lnSpc>
            </a:pPr>
            <a:r>
              <a:rPr lang="en-US" sz="1853">
                <a:solidFill>
                  <a:srgbClr val="2D3880"/>
                </a:solidFill>
                <a:latin typeface="Glacial Indifference Bold"/>
              </a:rPr>
              <a:t>Overview: </a:t>
            </a:r>
          </a:p>
          <a:p>
            <a:pPr>
              <a:lnSpc>
                <a:spcPts val="2594"/>
              </a:lnSpc>
            </a:pPr>
            <a:r>
              <a:rPr lang="en-US" sz="1853">
                <a:solidFill>
                  <a:srgbClr val="2D3880"/>
                </a:solidFill>
                <a:latin typeface="Glacial Indifference"/>
              </a:rPr>
              <a:t>Transfer data from Amazon S3 to HBase cluster using Apache Pig, the platform for analysing large datasets using PigLatin scripting language.</a:t>
            </a:r>
          </a:p>
          <a:p>
            <a:pPr>
              <a:lnSpc>
                <a:spcPts val="2594"/>
              </a:lnSpc>
            </a:pPr>
            <a:r>
              <a:rPr lang="en-US" sz="1853">
                <a:solidFill>
                  <a:srgbClr val="2D3880"/>
                </a:solidFill>
                <a:latin typeface="Glacial Indifference Bold"/>
              </a:rPr>
              <a:t>Features:</a:t>
            </a:r>
          </a:p>
          <a:p>
            <a:pPr marL="400144" lvl="1" indent="-200072">
              <a:lnSpc>
                <a:spcPts val="2594"/>
              </a:lnSpc>
              <a:buFont typeface="Arial"/>
              <a:buChar char="•"/>
            </a:pPr>
            <a:r>
              <a:rPr lang="en-US" sz="1853">
                <a:solidFill>
                  <a:srgbClr val="2D3880"/>
                </a:solidFill>
                <a:latin typeface="Glacial Indifference"/>
              </a:rPr>
              <a:t>Load clinical data from Amazon S3.</a:t>
            </a:r>
          </a:p>
          <a:p>
            <a:pPr marL="400144" lvl="1" indent="-200072">
              <a:lnSpc>
                <a:spcPts val="2594"/>
              </a:lnSpc>
              <a:buFont typeface="Arial"/>
              <a:buChar char="•"/>
            </a:pPr>
            <a:r>
              <a:rPr lang="en-US" sz="1853">
                <a:solidFill>
                  <a:srgbClr val="2D3880"/>
                </a:solidFill>
                <a:latin typeface="Glacial Indifference"/>
              </a:rPr>
              <a:t>Join incremental data with previous clinical data.</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889130" y="493733"/>
            <a:ext cx="7370170" cy="8764567"/>
            <a:chOff x="0" y="0"/>
            <a:chExt cx="1941115" cy="2308363"/>
          </a:xfrm>
        </p:grpSpPr>
        <p:sp>
          <p:nvSpPr>
            <p:cNvPr id="3" name="Freeform 3"/>
            <p:cNvSpPr/>
            <p:nvPr/>
          </p:nvSpPr>
          <p:spPr>
            <a:xfrm>
              <a:off x="0" y="0"/>
              <a:ext cx="1941115" cy="2308363"/>
            </a:xfrm>
            <a:custGeom>
              <a:avLst/>
              <a:gdLst/>
              <a:ahLst/>
              <a:cxnLst/>
              <a:rect l="l" t="t" r="r" b="b"/>
              <a:pathLst>
                <a:path w="1941115" h="2308363">
                  <a:moveTo>
                    <a:pt x="0" y="0"/>
                  </a:moveTo>
                  <a:lnTo>
                    <a:pt x="1941115" y="0"/>
                  </a:lnTo>
                  <a:lnTo>
                    <a:pt x="1941115" y="2308363"/>
                  </a:lnTo>
                  <a:lnTo>
                    <a:pt x="0" y="2308363"/>
                  </a:lnTo>
                  <a:close/>
                </a:path>
              </a:pathLst>
            </a:custGeom>
            <a:solidFill>
              <a:srgbClr val="ECECF3"/>
            </a:solidFill>
          </p:spPr>
        </p:sp>
        <p:sp>
          <p:nvSpPr>
            <p:cNvPr id="4" name="TextBox 4"/>
            <p:cNvSpPr txBox="1"/>
            <p:nvPr/>
          </p:nvSpPr>
          <p:spPr>
            <a:xfrm>
              <a:off x="0" y="-47625"/>
              <a:ext cx="1941115" cy="2355988"/>
            </a:xfrm>
            <a:prstGeom prst="rect">
              <a:avLst/>
            </a:prstGeom>
          </p:spPr>
          <p:txBody>
            <a:bodyPr lIns="50800" tIns="50800" rIns="50800" bIns="50800" rtlCol="0" anchor="ctr"/>
            <a:lstStyle/>
            <a:p>
              <a:pPr algn="ctr">
                <a:lnSpc>
                  <a:spcPts val="3012"/>
                </a:lnSpc>
              </a:pPr>
              <a:endParaRPr/>
            </a:p>
          </p:txBody>
        </p:sp>
      </p:grpSp>
      <p:sp>
        <p:nvSpPr>
          <p:cNvPr id="5" name="Freeform 5"/>
          <p:cNvSpPr/>
          <p:nvPr/>
        </p:nvSpPr>
        <p:spPr>
          <a:xfrm>
            <a:off x="7291008" y="0"/>
            <a:ext cx="2598121" cy="2598121"/>
          </a:xfrm>
          <a:custGeom>
            <a:avLst/>
            <a:gdLst/>
            <a:ahLst/>
            <a:cxnLst/>
            <a:rect l="l" t="t" r="r" b="b"/>
            <a:pathLst>
              <a:path w="2598121" h="2598121">
                <a:moveTo>
                  <a:pt x="0" y="0"/>
                </a:moveTo>
                <a:lnTo>
                  <a:pt x="2598122" y="0"/>
                </a:lnTo>
                <a:lnTo>
                  <a:pt x="2598122" y="2598121"/>
                </a:lnTo>
                <a:lnTo>
                  <a:pt x="0" y="259812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Freeform 6"/>
          <p:cNvSpPr/>
          <p:nvPr/>
        </p:nvSpPr>
        <p:spPr>
          <a:xfrm flipH="1" flipV="1">
            <a:off x="7291008" y="7688879"/>
            <a:ext cx="2598121" cy="2598121"/>
          </a:xfrm>
          <a:custGeom>
            <a:avLst/>
            <a:gdLst/>
            <a:ahLst/>
            <a:cxnLst/>
            <a:rect l="l" t="t" r="r" b="b"/>
            <a:pathLst>
              <a:path w="2598121" h="2598121">
                <a:moveTo>
                  <a:pt x="2598122" y="2598121"/>
                </a:moveTo>
                <a:lnTo>
                  <a:pt x="0" y="2598121"/>
                </a:lnTo>
                <a:lnTo>
                  <a:pt x="0" y="0"/>
                </a:lnTo>
                <a:lnTo>
                  <a:pt x="2598122" y="0"/>
                </a:lnTo>
                <a:lnTo>
                  <a:pt x="2598122" y="2598121"/>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TextBox 7"/>
          <p:cNvSpPr txBox="1"/>
          <p:nvPr/>
        </p:nvSpPr>
        <p:spPr>
          <a:xfrm>
            <a:off x="1028700" y="408008"/>
            <a:ext cx="7199527" cy="1500503"/>
          </a:xfrm>
          <a:prstGeom prst="rect">
            <a:avLst/>
          </a:prstGeom>
        </p:spPr>
        <p:txBody>
          <a:bodyPr lIns="0" tIns="0" rIns="0" bIns="0" rtlCol="0" anchor="t">
            <a:spAutoFit/>
          </a:bodyPr>
          <a:lstStyle/>
          <a:p>
            <a:pPr marL="0" lvl="0" indent="0">
              <a:lnSpc>
                <a:spcPts val="6020"/>
              </a:lnSpc>
              <a:spcBef>
                <a:spcPct val="0"/>
              </a:spcBef>
            </a:pPr>
            <a:r>
              <a:rPr lang="en-US" sz="4300">
                <a:solidFill>
                  <a:srgbClr val="2D3880"/>
                </a:solidFill>
                <a:latin typeface="Cormorant Garamond Bold Italics"/>
              </a:rPr>
              <a:t>Big Data Analytics with Apache Mahout</a:t>
            </a:r>
          </a:p>
        </p:txBody>
      </p:sp>
      <p:sp>
        <p:nvSpPr>
          <p:cNvPr id="8" name="TextBox 8"/>
          <p:cNvSpPr txBox="1"/>
          <p:nvPr/>
        </p:nvSpPr>
        <p:spPr>
          <a:xfrm>
            <a:off x="1028700" y="2550496"/>
            <a:ext cx="6870180" cy="5261524"/>
          </a:xfrm>
          <a:prstGeom prst="rect">
            <a:avLst/>
          </a:prstGeom>
        </p:spPr>
        <p:txBody>
          <a:bodyPr lIns="0" tIns="0" rIns="0" bIns="0" rtlCol="0" anchor="t">
            <a:spAutoFit/>
          </a:bodyPr>
          <a:lstStyle/>
          <a:p>
            <a:pPr>
              <a:lnSpc>
                <a:spcPts val="3294"/>
              </a:lnSpc>
            </a:pPr>
            <a:r>
              <a:rPr lang="en-US" sz="2353">
                <a:solidFill>
                  <a:srgbClr val="2D3880"/>
                </a:solidFill>
                <a:latin typeface="Glacial Indifference Bold"/>
              </a:rPr>
              <a:t>Logistic Regression</a:t>
            </a:r>
          </a:p>
          <a:p>
            <a:pPr>
              <a:lnSpc>
                <a:spcPts val="2594"/>
              </a:lnSpc>
            </a:pPr>
            <a:r>
              <a:rPr lang="en-US" sz="1853">
                <a:solidFill>
                  <a:srgbClr val="2D3880"/>
                </a:solidFill>
                <a:latin typeface="Glacial Indifference Bold"/>
              </a:rPr>
              <a:t>Overview: </a:t>
            </a:r>
          </a:p>
          <a:p>
            <a:pPr>
              <a:lnSpc>
                <a:spcPts val="2594"/>
              </a:lnSpc>
            </a:pPr>
            <a:r>
              <a:rPr lang="en-US" sz="1853">
                <a:solidFill>
                  <a:srgbClr val="2D3880"/>
                </a:solidFill>
                <a:latin typeface="Glacial Indifference"/>
              </a:rPr>
              <a:t>Statistical method for analyzing datasets with dichotomous dependent variables.</a:t>
            </a:r>
          </a:p>
          <a:p>
            <a:pPr>
              <a:lnSpc>
                <a:spcPts val="2594"/>
              </a:lnSpc>
            </a:pPr>
            <a:r>
              <a:rPr lang="en-US" sz="1853">
                <a:solidFill>
                  <a:srgbClr val="2D3880"/>
                </a:solidFill>
                <a:latin typeface="Glacial Indifference Bold"/>
              </a:rPr>
              <a:t>Process:</a:t>
            </a:r>
          </a:p>
          <a:p>
            <a:pPr>
              <a:lnSpc>
                <a:spcPts val="2594"/>
              </a:lnSpc>
            </a:pPr>
            <a:r>
              <a:rPr lang="en-US" sz="1853">
                <a:solidFill>
                  <a:srgbClr val="2D3880"/>
                </a:solidFill>
                <a:latin typeface="Glacial Indifference"/>
              </a:rPr>
              <a:t>Relationship between dependent binary variable and independent variables.</a:t>
            </a:r>
          </a:p>
          <a:p>
            <a:pPr>
              <a:lnSpc>
                <a:spcPts val="2594"/>
              </a:lnSpc>
            </a:pPr>
            <a:r>
              <a:rPr lang="en-US" sz="1853">
                <a:solidFill>
                  <a:srgbClr val="2D3880"/>
                </a:solidFill>
                <a:latin typeface="Glacial Indifference"/>
              </a:rPr>
              <a:t> Weighted sum passed through sigmoid function to yield result between 0 and 1.</a:t>
            </a:r>
          </a:p>
          <a:p>
            <a:pPr>
              <a:lnSpc>
                <a:spcPts val="2594"/>
              </a:lnSpc>
            </a:pPr>
            <a:r>
              <a:rPr lang="en-US" sz="1853">
                <a:solidFill>
                  <a:srgbClr val="2D3880"/>
                </a:solidFill>
                <a:latin typeface="Glacial Indifference Bold"/>
              </a:rPr>
              <a:t>Objective</a:t>
            </a:r>
            <a:r>
              <a:rPr lang="en-US" sz="1853">
                <a:solidFill>
                  <a:srgbClr val="2D3880"/>
                </a:solidFill>
                <a:latin typeface="Glacial Indifference"/>
              </a:rPr>
              <a:t>:</a:t>
            </a:r>
          </a:p>
          <a:p>
            <a:pPr>
              <a:lnSpc>
                <a:spcPts val="2594"/>
              </a:lnSpc>
            </a:pPr>
            <a:r>
              <a:rPr lang="en-US" sz="1853">
                <a:solidFill>
                  <a:srgbClr val="2D3880"/>
                </a:solidFill>
                <a:latin typeface="Glacial Indifference"/>
              </a:rPr>
              <a:t>Find best weights/regression coefficients using optimization techniques.</a:t>
            </a:r>
          </a:p>
          <a:p>
            <a:pPr>
              <a:lnSpc>
                <a:spcPts val="2594"/>
              </a:lnSpc>
            </a:pPr>
            <a:r>
              <a:rPr lang="en-US" sz="1853">
                <a:solidFill>
                  <a:srgbClr val="2D3880"/>
                </a:solidFill>
                <a:latin typeface="Glacial Indifference Bold"/>
              </a:rPr>
              <a:t>Equations: </a:t>
            </a:r>
          </a:p>
          <a:p>
            <a:pPr>
              <a:lnSpc>
                <a:spcPts val="2594"/>
              </a:lnSpc>
            </a:pPr>
            <a:r>
              <a:rPr lang="en-US" sz="1853">
                <a:solidFill>
                  <a:srgbClr val="2D3880"/>
                </a:solidFill>
                <a:latin typeface="Glacial Indifference"/>
              </a:rPr>
              <a:t>Define probability of dependent variable becoming 1 or -1 based on weights.</a:t>
            </a:r>
          </a:p>
          <a:p>
            <a:pPr>
              <a:lnSpc>
                <a:spcPts val="2594"/>
              </a:lnSpc>
            </a:pPr>
            <a:endParaRPr lang="en-US" sz="1853">
              <a:solidFill>
                <a:srgbClr val="2D3880"/>
              </a:solidFill>
              <a:latin typeface="Glacial Indifference"/>
            </a:endParaRPr>
          </a:p>
        </p:txBody>
      </p:sp>
      <p:sp>
        <p:nvSpPr>
          <p:cNvPr id="9" name="TextBox 9"/>
          <p:cNvSpPr txBox="1"/>
          <p:nvPr/>
        </p:nvSpPr>
        <p:spPr>
          <a:xfrm>
            <a:off x="10139125" y="634549"/>
            <a:ext cx="6870180" cy="2994574"/>
          </a:xfrm>
          <a:prstGeom prst="rect">
            <a:avLst/>
          </a:prstGeom>
        </p:spPr>
        <p:txBody>
          <a:bodyPr lIns="0" tIns="0" rIns="0" bIns="0" rtlCol="0" anchor="t">
            <a:spAutoFit/>
          </a:bodyPr>
          <a:lstStyle/>
          <a:p>
            <a:pPr>
              <a:lnSpc>
                <a:spcPts val="3294"/>
              </a:lnSpc>
            </a:pPr>
            <a:r>
              <a:rPr lang="en-US" sz="2353">
                <a:solidFill>
                  <a:srgbClr val="2D3880"/>
                </a:solidFill>
                <a:latin typeface="Glacial Indifference Bold"/>
              </a:rPr>
              <a:t>Stochastic Gradient Descent</a:t>
            </a:r>
          </a:p>
          <a:p>
            <a:pPr>
              <a:lnSpc>
                <a:spcPts val="2594"/>
              </a:lnSpc>
            </a:pPr>
            <a:r>
              <a:rPr lang="en-US" sz="1853">
                <a:solidFill>
                  <a:srgbClr val="2D3880"/>
                </a:solidFill>
                <a:latin typeface="Glacial Indifference Bold"/>
              </a:rPr>
              <a:t>Optimisation Functions: </a:t>
            </a:r>
            <a:r>
              <a:rPr lang="en-US" sz="1853">
                <a:solidFill>
                  <a:srgbClr val="2D3880"/>
                </a:solidFill>
                <a:latin typeface="Glacial Indifference"/>
              </a:rPr>
              <a:t>Used to update regression weights iteratively.</a:t>
            </a:r>
          </a:p>
          <a:p>
            <a:pPr>
              <a:lnSpc>
                <a:spcPts val="2594"/>
              </a:lnSpc>
            </a:pPr>
            <a:r>
              <a:rPr lang="en-US" sz="1853">
                <a:solidFill>
                  <a:srgbClr val="2D3880"/>
                </a:solidFill>
                <a:latin typeface="Glacial Indifference Bold"/>
              </a:rPr>
              <a:t>Comparison:</a:t>
            </a:r>
          </a:p>
          <a:p>
            <a:pPr marL="400144" lvl="1" indent="-200072">
              <a:lnSpc>
                <a:spcPts val="2594"/>
              </a:lnSpc>
              <a:buFont typeface="Arial"/>
              <a:buChar char="•"/>
            </a:pPr>
            <a:r>
              <a:rPr lang="en-US" sz="1853">
                <a:solidFill>
                  <a:srgbClr val="2D3880"/>
                </a:solidFill>
                <a:latin typeface="Glacial Indifference"/>
              </a:rPr>
              <a:t> Traditional gradient descent vs. SGD.</a:t>
            </a:r>
          </a:p>
          <a:p>
            <a:pPr marL="400144" lvl="1" indent="-200072">
              <a:lnSpc>
                <a:spcPts val="2594"/>
              </a:lnSpc>
              <a:buFont typeface="Arial"/>
              <a:buChar char="•"/>
            </a:pPr>
            <a:r>
              <a:rPr lang="en-US" sz="1853">
                <a:solidFill>
                  <a:srgbClr val="2D3880"/>
                </a:solidFill>
                <a:latin typeface="Glacial Indifference"/>
              </a:rPr>
              <a:t> SGD more suitable for big data analytics due to incremental updates.</a:t>
            </a:r>
          </a:p>
          <a:p>
            <a:pPr>
              <a:lnSpc>
                <a:spcPts val="2594"/>
              </a:lnSpc>
            </a:pPr>
            <a:r>
              <a:rPr lang="en-US" sz="1853">
                <a:solidFill>
                  <a:srgbClr val="2D3880"/>
                </a:solidFill>
                <a:latin typeface="Glacial Indifference Bold"/>
              </a:rPr>
              <a:t>Update Process: </a:t>
            </a:r>
            <a:r>
              <a:rPr lang="en-US" sz="1853">
                <a:solidFill>
                  <a:srgbClr val="2D3880"/>
                </a:solidFill>
                <a:latin typeface="Glacial Indifference"/>
              </a:rPr>
              <a:t>Parameters updated using gradient computed from single or few training examples.</a:t>
            </a:r>
          </a:p>
        </p:txBody>
      </p:sp>
      <p:sp>
        <p:nvSpPr>
          <p:cNvPr id="10" name="TextBox 10"/>
          <p:cNvSpPr txBox="1"/>
          <p:nvPr/>
        </p:nvSpPr>
        <p:spPr>
          <a:xfrm>
            <a:off x="10139125" y="3911051"/>
            <a:ext cx="6870180" cy="5347249"/>
          </a:xfrm>
          <a:prstGeom prst="rect">
            <a:avLst/>
          </a:prstGeom>
        </p:spPr>
        <p:txBody>
          <a:bodyPr lIns="0" tIns="0" rIns="0" bIns="0" rtlCol="0" anchor="t">
            <a:spAutoFit/>
          </a:bodyPr>
          <a:lstStyle/>
          <a:p>
            <a:pPr>
              <a:lnSpc>
                <a:spcPts val="3294"/>
              </a:lnSpc>
            </a:pPr>
            <a:r>
              <a:rPr lang="en-US" sz="2353">
                <a:solidFill>
                  <a:srgbClr val="2D3880"/>
                </a:solidFill>
                <a:latin typeface="Glacial Indifference Bold"/>
              </a:rPr>
              <a:t>Mahout Implementation of SGD for Logistic Regression</a:t>
            </a:r>
          </a:p>
          <a:p>
            <a:pPr>
              <a:lnSpc>
                <a:spcPts val="2594"/>
              </a:lnSpc>
            </a:pPr>
            <a:r>
              <a:rPr lang="en-US" sz="1853">
                <a:solidFill>
                  <a:srgbClr val="2D3880"/>
                </a:solidFill>
                <a:latin typeface="Glacial Indifference Bold"/>
              </a:rPr>
              <a:t>Overview: </a:t>
            </a:r>
            <a:r>
              <a:rPr lang="en-US" sz="1853">
                <a:solidFill>
                  <a:srgbClr val="2D3880"/>
                </a:solidFill>
                <a:latin typeface="Glacial Indifference"/>
              </a:rPr>
              <a:t>Apache Mahout - library of scalable machine-learning algorithms.</a:t>
            </a:r>
          </a:p>
          <a:p>
            <a:pPr>
              <a:lnSpc>
                <a:spcPts val="2594"/>
              </a:lnSpc>
            </a:pPr>
            <a:r>
              <a:rPr lang="en-US" sz="1853">
                <a:solidFill>
                  <a:srgbClr val="2D3880"/>
                </a:solidFill>
                <a:latin typeface="Glacial Indifference Bold"/>
              </a:rPr>
              <a:t>Features:</a:t>
            </a:r>
          </a:p>
          <a:p>
            <a:pPr>
              <a:lnSpc>
                <a:spcPts val="2594"/>
              </a:lnSpc>
            </a:pPr>
            <a:r>
              <a:rPr lang="en-US" sz="1853">
                <a:solidFill>
                  <a:srgbClr val="2D3880"/>
                </a:solidFill>
                <a:latin typeface="Glacial Indifference"/>
              </a:rPr>
              <a:t> Implemented on Apache Hadoop using MapReduce paradigm.</a:t>
            </a:r>
          </a:p>
          <a:p>
            <a:pPr>
              <a:lnSpc>
                <a:spcPts val="2594"/>
              </a:lnSpc>
            </a:pPr>
            <a:r>
              <a:rPr lang="en-US" sz="1853">
                <a:solidFill>
                  <a:srgbClr val="2D3880"/>
                </a:solidFill>
                <a:latin typeface="Glacial Indifference"/>
              </a:rPr>
              <a:t> Supports execution of machine learning algorithms to extract meaningful patterns from big data.</a:t>
            </a:r>
          </a:p>
          <a:p>
            <a:pPr>
              <a:lnSpc>
                <a:spcPts val="2594"/>
              </a:lnSpc>
            </a:pPr>
            <a:r>
              <a:rPr lang="en-US" sz="1853">
                <a:solidFill>
                  <a:srgbClr val="2D3880"/>
                </a:solidFill>
                <a:latin typeface="Glacial Indifference"/>
              </a:rPr>
              <a:t>-</a:t>
            </a:r>
            <a:r>
              <a:rPr lang="en-US" sz="1853">
                <a:solidFill>
                  <a:srgbClr val="2D3880"/>
                </a:solidFill>
                <a:latin typeface="Glacial Indifference Bold"/>
              </a:rPr>
              <a:t>Commands:</a:t>
            </a:r>
          </a:p>
          <a:p>
            <a:pPr marL="400144" lvl="1" indent="-200072">
              <a:lnSpc>
                <a:spcPts val="2594"/>
              </a:lnSpc>
              <a:buFont typeface="Arial"/>
              <a:buChar char="•"/>
            </a:pPr>
            <a:r>
              <a:rPr lang="en-US" sz="1853">
                <a:solidFill>
                  <a:srgbClr val="2D3880"/>
                </a:solidFill>
                <a:latin typeface="Glacial Indifference"/>
              </a:rPr>
              <a:t> Training the model.</a:t>
            </a:r>
          </a:p>
          <a:p>
            <a:pPr marL="400144" lvl="1" indent="-200072">
              <a:lnSpc>
                <a:spcPts val="2594"/>
              </a:lnSpc>
              <a:buFont typeface="Arial"/>
              <a:buChar char="•"/>
            </a:pPr>
            <a:r>
              <a:rPr lang="en-US" sz="1853">
                <a:solidFill>
                  <a:srgbClr val="2D3880"/>
                </a:solidFill>
                <a:latin typeface="Glacial Indifference"/>
              </a:rPr>
              <a:t> Testing the model.</a:t>
            </a:r>
          </a:p>
          <a:p>
            <a:pPr>
              <a:lnSpc>
                <a:spcPts val="2594"/>
              </a:lnSpc>
            </a:pPr>
            <a:r>
              <a:rPr lang="en-US" sz="1853">
                <a:solidFill>
                  <a:srgbClr val="2D3880"/>
                </a:solidFill>
                <a:latin typeface="Glacial Indifference Bold"/>
              </a:rPr>
              <a:t>Dataset:</a:t>
            </a:r>
            <a:r>
              <a:rPr lang="en-US" sz="1853">
                <a:solidFill>
                  <a:srgbClr val="2D3880"/>
                </a:solidFill>
                <a:latin typeface="Glacial Indifference"/>
              </a:rPr>
              <a:t> </a:t>
            </a:r>
          </a:p>
          <a:p>
            <a:pPr marL="400144" lvl="1" indent="-200072">
              <a:lnSpc>
                <a:spcPts val="2594"/>
              </a:lnSpc>
              <a:buFont typeface="Arial"/>
              <a:buChar char="•"/>
            </a:pPr>
            <a:r>
              <a:rPr lang="en-US" sz="1853">
                <a:solidFill>
                  <a:srgbClr val="2D3880"/>
                </a:solidFill>
                <a:latin typeface="Glacial Indifference"/>
              </a:rPr>
              <a:t>Utilizes Cleveland Heart Disease Database (CHDD) for training prediction model.</a:t>
            </a:r>
          </a:p>
          <a:p>
            <a:pPr marL="400144" lvl="1" indent="-200072">
              <a:lnSpc>
                <a:spcPts val="2594"/>
              </a:lnSpc>
              <a:buFont typeface="Arial"/>
              <a:buChar char="•"/>
            </a:pPr>
            <a:r>
              <a:rPr lang="en-US" sz="1853">
                <a:solidFill>
                  <a:srgbClr val="2D3880"/>
                </a:solidFill>
                <a:latin typeface="Glacial Indifference"/>
              </a:rPr>
              <a:t> Contains subset of 14 variables widely used in heart disease research.</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0"/>
            <a:ext cx="4478210" cy="3525572"/>
          </a:xfrm>
          <a:custGeom>
            <a:avLst/>
            <a:gdLst/>
            <a:ahLst/>
            <a:cxnLst/>
            <a:rect l="l" t="t" r="r" b="b"/>
            <a:pathLst>
              <a:path w="4478210" h="3525572">
                <a:moveTo>
                  <a:pt x="4478210" y="0"/>
                </a:moveTo>
                <a:lnTo>
                  <a:pt x="0" y="0"/>
                </a:lnTo>
                <a:lnTo>
                  <a:pt x="0" y="3525572"/>
                </a:lnTo>
                <a:lnTo>
                  <a:pt x="4478210" y="3525572"/>
                </a:lnTo>
                <a:lnTo>
                  <a:pt x="447821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1028700" y="2324790"/>
            <a:ext cx="16230600" cy="6657975"/>
          </a:xfrm>
          <a:prstGeom prst="rect">
            <a:avLst/>
          </a:prstGeom>
        </p:spPr>
        <p:txBody>
          <a:bodyPr lIns="0" tIns="0" rIns="0" bIns="0" rtlCol="0" anchor="t">
            <a:spAutoFit/>
          </a:bodyPr>
          <a:lstStyle/>
          <a:p>
            <a:pPr>
              <a:lnSpc>
                <a:spcPts val="4079"/>
              </a:lnSpc>
            </a:pPr>
            <a:r>
              <a:rPr lang="en-US" sz="2400">
                <a:solidFill>
                  <a:srgbClr val="2D3880"/>
                </a:solidFill>
                <a:latin typeface="Glacial Indifference Bold"/>
              </a:rPr>
              <a:t>Objective: </a:t>
            </a:r>
            <a:r>
              <a:rPr lang="en-US" sz="2400">
                <a:solidFill>
                  <a:srgbClr val="2D3880"/>
                </a:solidFill>
                <a:latin typeface="Glacial Indifference"/>
              </a:rPr>
              <a:t>Develop prediction model for heart disease status using logistic regression with SGD.</a:t>
            </a:r>
          </a:p>
          <a:p>
            <a:pPr>
              <a:lnSpc>
                <a:spcPts val="4079"/>
              </a:lnSpc>
            </a:pPr>
            <a:r>
              <a:rPr lang="en-US" sz="2400">
                <a:solidFill>
                  <a:srgbClr val="2D3880"/>
                </a:solidFill>
                <a:latin typeface="Glacial Indifference Bold"/>
              </a:rPr>
              <a:t>Training Data:</a:t>
            </a:r>
            <a:r>
              <a:rPr lang="en-US" sz="2400">
                <a:solidFill>
                  <a:srgbClr val="2D3880"/>
                </a:solidFill>
                <a:latin typeface="Glacial Indifference"/>
              </a:rPr>
              <a:t> Prior clinical records and sensor data of patients.</a:t>
            </a:r>
          </a:p>
          <a:p>
            <a:pPr>
              <a:lnSpc>
                <a:spcPts val="4079"/>
              </a:lnSpc>
            </a:pPr>
            <a:r>
              <a:rPr lang="en-US" sz="2400">
                <a:solidFill>
                  <a:srgbClr val="2D3880"/>
                </a:solidFill>
                <a:latin typeface="Glacial Indifference Bold"/>
              </a:rPr>
              <a:t>Prediction Model:</a:t>
            </a:r>
            <a:r>
              <a:rPr lang="en-US" sz="2400">
                <a:solidFill>
                  <a:srgbClr val="2D3880"/>
                </a:solidFill>
                <a:latin typeface="Glacial Indifference"/>
              </a:rPr>
              <a:t> Utilizes current sensor data (blood pressure, blood sugar level, heart rate).</a:t>
            </a:r>
          </a:p>
          <a:p>
            <a:pPr>
              <a:lnSpc>
                <a:spcPts val="4079"/>
              </a:lnSpc>
            </a:pPr>
            <a:r>
              <a:rPr lang="en-US" sz="2400">
                <a:solidFill>
                  <a:srgbClr val="2D3880"/>
                </a:solidFill>
                <a:latin typeface="Glacial Indifference Bold"/>
              </a:rPr>
              <a:t>Performance Analysis (Table 4):</a:t>
            </a:r>
          </a:p>
          <a:p>
            <a:pPr>
              <a:lnSpc>
                <a:spcPts val="4079"/>
              </a:lnSpc>
            </a:pPr>
            <a:r>
              <a:rPr lang="en-US" sz="2400">
                <a:solidFill>
                  <a:srgbClr val="2D3880"/>
                </a:solidFill>
                <a:latin typeface="Glacial Indifference"/>
              </a:rPr>
              <a:t>Training Accuracy: 72.51%</a:t>
            </a:r>
          </a:p>
          <a:p>
            <a:pPr>
              <a:lnSpc>
                <a:spcPts val="4079"/>
              </a:lnSpc>
            </a:pPr>
            <a:r>
              <a:rPr lang="en-US" sz="2400">
                <a:solidFill>
                  <a:srgbClr val="2D3880"/>
                </a:solidFill>
                <a:latin typeface="Glacial Indifference"/>
              </a:rPr>
              <a:t>Validation Accuracy: 72.82%</a:t>
            </a:r>
          </a:p>
          <a:p>
            <a:pPr>
              <a:lnSpc>
                <a:spcPts val="4079"/>
              </a:lnSpc>
            </a:pPr>
            <a:r>
              <a:rPr lang="en-US" sz="2400">
                <a:solidFill>
                  <a:srgbClr val="2D3880"/>
                </a:solidFill>
                <a:latin typeface="Glacial Indifference Bold"/>
              </a:rPr>
              <a:t>Performance Evaluation Metrics:</a:t>
            </a:r>
          </a:p>
          <a:p>
            <a:pPr>
              <a:lnSpc>
                <a:spcPts val="4079"/>
              </a:lnSpc>
            </a:pPr>
            <a:r>
              <a:rPr lang="en-US" sz="2400">
                <a:solidFill>
                  <a:srgbClr val="2D3880"/>
                </a:solidFill>
                <a:latin typeface="Glacial Indifference"/>
              </a:rPr>
              <a:t> Accuracy: Correctly classified instances divided by total instances.</a:t>
            </a:r>
          </a:p>
          <a:p>
            <a:pPr>
              <a:lnSpc>
                <a:spcPts val="4079"/>
              </a:lnSpc>
            </a:pPr>
            <a:r>
              <a:rPr lang="en-US" sz="2400">
                <a:solidFill>
                  <a:srgbClr val="2D3880"/>
                </a:solidFill>
                <a:latin typeface="Glacial Indifference"/>
              </a:rPr>
              <a:t> Sensitivity: Proportion of actual positives correctly identified.</a:t>
            </a:r>
          </a:p>
          <a:p>
            <a:pPr>
              <a:lnSpc>
                <a:spcPts val="4079"/>
              </a:lnSpc>
            </a:pPr>
            <a:r>
              <a:rPr lang="en-US" sz="2400">
                <a:solidFill>
                  <a:srgbClr val="2D3880"/>
                </a:solidFill>
                <a:latin typeface="Glacial Indifference"/>
              </a:rPr>
              <a:t> Specificity: Proportion of actual negatives correctly identified.</a:t>
            </a:r>
          </a:p>
          <a:p>
            <a:pPr>
              <a:lnSpc>
                <a:spcPts val="4079"/>
              </a:lnSpc>
            </a:pPr>
            <a:r>
              <a:rPr lang="en-US" sz="2400">
                <a:solidFill>
                  <a:srgbClr val="2D3880"/>
                </a:solidFill>
                <a:latin typeface="Glacial Indifference"/>
              </a:rPr>
              <a:t> Precision: Proportion of predicted positives that are actually positive.</a:t>
            </a:r>
          </a:p>
          <a:p>
            <a:pPr>
              <a:lnSpc>
                <a:spcPts val="4079"/>
              </a:lnSpc>
            </a:pPr>
            <a:r>
              <a:rPr lang="en-US" sz="2400">
                <a:solidFill>
                  <a:srgbClr val="2D3880"/>
                </a:solidFill>
                <a:latin typeface="Glacial Indifference"/>
              </a:rPr>
              <a:t> F-Measure: Harmonic mean of precision and sensitivity.</a:t>
            </a:r>
          </a:p>
          <a:p>
            <a:pPr marL="0" lvl="0" indent="0">
              <a:lnSpc>
                <a:spcPts val="4079"/>
              </a:lnSpc>
            </a:pPr>
            <a:endParaRPr lang="en-US" sz="2400">
              <a:solidFill>
                <a:srgbClr val="2D3880"/>
              </a:solidFill>
              <a:latin typeface="Glacial Indifference"/>
            </a:endParaRPr>
          </a:p>
        </p:txBody>
      </p:sp>
      <p:sp>
        <p:nvSpPr>
          <p:cNvPr id="4" name="Freeform 4"/>
          <p:cNvSpPr/>
          <p:nvPr/>
        </p:nvSpPr>
        <p:spPr>
          <a:xfrm>
            <a:off x="10410992" y="7093577"/>
            <a:ext cx="6848308" cy="1889188"/>
          </a:xfrm>
          <a:custGeom>
            <a:avLst/>
            <a:gdLst/>
            <a:ahLst/>
            <a:cxnLst/>
            <a:rect l="l" t="t" r="r" b="b"/>
            <a:pathLst>
              <a:path w="6848308" h="1889188">
                <a:moveTo>
                  <a:pt x="0" y="0"/>
                </a:moveTo>
                <a:lnTo>
                  <a:pt x="6848308" y="0"/>
                </a:lnTo>
                <a:lnTo>
                  <a:pt x="6848308" y="1889188"/>
                </a:lnTo>
                <a:lnTo>
                  <a:pt x="0" y="1889188"/>
                </a:lnTo>
                <a:lnTo>
                  <a:pt x="0" y="0"/>
                </a:lnTo>
                <a:close/>
              </a:path>
            </a:pathLst>
          </a:custGeom>
          <a:blipFill>
            <a:blip r:embed="rId4"/>
            <a:stretch>
              <a:fillRect/>
            </a:stretch>
          </a:blipFill>
          <a:ln w="38100" cap="sq">
            <a:solidFill>
              <a:srgbClr val="000000"/>
            </a:solidFill>
            <a:prstDash val="solid"/>
            <a:miter/>
          </a:ln>
        </p:spPr>
      </p:sp>
      <p:sp>
        <p:nvSpPr>
          <p:cNvPr id="5" name="TextBox 5"/>
          <p:cNvSpPr txBox="1"/>
          <p:nvPr/>
        </p:nvSpPr>
        <p:spPr>
          <a:xfrm>
            <a:off x="1028700" y="895350"/>
            <a:ext cx="15020195"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2D3880"/>
                </a:solidFill>
                <a:latin typeface="Cormorant Garamond Bold"/>
              </a:rPr>
              <a:t>Result &amp; Discussions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0"/>
            <a:ext cx="4478210" cy="3525572"/>
          </a:xfrm>
          <a:custGeom>
            <a:avLst/>
            <a:gdLst/>
            <a:ahLst/>
            <a:cxnLst/>
            <a:rect l="l" t="t" r="r" b="b"/>
            <a:pathLst>
              <a:path w="4478210" h="3525572">
                <a:moveTo>
                  <a:pt x="4478210" y="0"/>
                </a:moveTo>
                <a:lnTo>
                  <a:pt x="0" y="0"/>
                </a:lnTo>
                <a:lnTo>
                  <a:pt x="0" y="3525572"/>
                </a:lnTo>
                <a:lnTo>
                  <a:pt x="4478210" y="3525572"/>
                </a:lnTo>
                <a:lnTo>
                  <a:pt x="447821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1028700" y="895350"/>
            <a:ext cx="15020195"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2D3880"/>
                </a:solidFill>
                <a:latin typeface="Cormorant Garamond Bold"/>
              </a:rPr>
              <a:t>Conclusions</a:t>
            </a:r>
          </a:p>
        </p:txBody>
      </p:sp>
      <p:sp>
        <p:nvSpPr>
          <p:cNvPr id="4" name="TextBox 4"/>
          <p:cNvSpPr txBox="1"/>
          <p:nvPr/>
        </p:nvSpPr>
        <p:spPr>
          <a:xfrm>
            <a:off x="1028700" y="2324790"/>
            <a:ext cx="16230600" cy="5114925"/>
          </a:xfrm>
          <a:prstGeom prst="rect">
            <a:avLst/>
          </a:prstGeom>
        </p:spPr>
        <p:txBody>
          <a:bodyPr lIns="0" tIns="0" rIns="0" bIns="0" rtlCol="0" anchor="t">
            <a:spAutoFit/>
          </a:bodyPr>
          <a:lstStyle/>
          <a:p>
            <a:pPr>
              <a:lnSpc>
                <a:spcPts val="4079"/>
              </a:lnSpc>
            </a:pPr>
            <a:r>
              <a:rPr lang="en-US" sz="2400">
                <a:solidFill>
                  <a:srgbClr val="2D3880"/>
                </a:solidFill>
                <a:latin typeface="Glacial Indifference Bold"/>
              </a:rPr>
              <a:t>Objective: </a:t>
            </a:r>
            <a:r>
              <a:rPr lang="en-US" sz="2400">
                <a:solidFill>
                  <a:srgbClr val="2D3880"/>
                </a:solidFill>
                <a:latin typeface="Glacial Indifference"/>
              </a:rPr>
              <a:t>Develop architecture for storing and processing body sensor data in healthcare applications.</a:t>
            </a:r>
          </a:p>
          <a:p>
            <a:pPr>
              <a:lnSpc>
                <a:spcPts val="4079"/>
              </a:lnSpc>
            </a:pPr>
            <a:r>
              <a:rPr lang="en-US" sz="2400">
                <a:solidFill>
                  <a:srgbClr val="2D3880"/>
                </a:solidFill>
                <a:latin typeface="Glacial Indifference Bold"/>
              </a:rPr>
              <a:t>Components Used:</a:t>
            </a:r>
            <a:r>
              <a:rPr lang="en-US" sz="2400">
                <a:solidFill>
                  <a:srgbClr val="2D3880"/>
                </a:solidFill>
                <a:latin typeface="Glacial Indifference"/>
              </a:rPr>
              <a:t> </a:t>
            </a:r>
          </a:p>
          <a:p>
            <a:pPr marL="518160" lvl="1" indent="-259080">
              <a:lnSpc>
                <a:spcPts val="4079"/>
              </a:lnSpc>
              <a:buFont typeface="Arial"/>
              <a:buChar char="•"/>
            </a:pPr>
            <a:r>
              <a:rPr lang="en-US" sz="2400">
                <a:solidFill>
                  <a:srgbClr val="2D3880"/>
                </a:solidFill>
                <a:latin typeface="Glacial Indifference"/>
              </a:rPr>
              <a:t>Apache Flume, Apache Pig, and Apache HBase for data collection and storage in AWS.</a:t>
            </a:r>
          </a:p>
          <a:p>
            <a:pPr marL="518160" lvl="1" indent="-259080">
              <a:lnSpc>
                <a:spcPts val="4079"/>
              </a:lnSpc>
              <a:buFont typeface="Arial"/>
              <a:buChar char="•"/>
            </a:pPr>
            <a:r>
              <a:rPr lang="en-US" sz="2400">
                <a:solidFill>
                  <a:srgbClr val="2D3880"/>
                </a:solidFill>
                <a:latin typeface="Glacial Indifference"/>
              </a:rPr>
              <a:t> Online SGD algorithm with logistic regression implemented using Apache Mahout for scalable diagnosis model.</a:t>
            </a:r>
          </a:p>
          <a:p>
            <a:pPr>
              <a:lnSpc>
                <a:spcPts val="4079"/>
              </a:lnSpc>
            </a:pPr>
            <a:r>
              <a:rPr lang="en-US" sz="2400">
                <a:solidFill>
                  <a:srgbClr val="2D3880"/>
                </a:solidFill>
                <a:latin typeface="Glacial Indifference Bold"/>
              </a:rPr>
              <a:t>Evaluation Results:</a:t>
            </a:r>
          </a:p>
          <a:p>
            <a:pPr>
              <a:lnSpc>
                <a:spcPts val="4079"/>
              </a:lnSpc>
            </a:pPr>
            <a:endParaRPr lang="en-US" sz="2400">
              <a:solidFill>
                <a:srgbClr val="2D3880"/>
              </a:solidFill>
              <a:latin typeface="Glacial Indifference Bold"/>
            </a:endParaRPr>
          </a:p>
          <a:p>
            <a:pPr>
              <a:lnSpc>
                <a:spcPts val="4079"/>
              </a:lnSpc>
            </a:pPr>
            <a:r>
              <a:rPr lang="en-US" sz="2400">
                <a:solidFill>
                  <a:srgbClr val="2D3880"/>
                </a:solidFill>
                <a:latin typeface="Glacial Indifference Bold"/>
              </a:rPr>
              <a:t>Dataset Used:</a:t>
            </a:r>
            <a:r>
              <a:rPr lang="en-US" sz="2400">
                <a:solidFill>
                  <a:srgbClr val="2D3880"/>
                </a:solidFill>
                <a:latin typeface="Glacial Indifference"/>
              </a:rPr>
              <a:t> Cleveland Heart Disease Database (CHDD) and wearable body sensors.</a:t>
            </a:r>
          </a:p>
          <a:p>
            <a:pPr>
              <a:lnSpc>
                <a:spcPts val="4079"/>
              </a:lnSpc>
            </a:pPr>
            <a:r>
              <a:rPr lang="en-US" sz="2400">
                <a:solidFill>
                  <a:srgbClr val="2D3880"/>
                </a:solidFill>
                <a:latin typeface="Glacial Indifference Bold"/>
              </a:rPr>
              <a:t>Accuracy of Prediction Model:</a:t>
            </a:r>
          </a:p>
          <a:p>
            <a:pPr marL="518160" lvl="1" indent="-259080">
              <a:lnSpc>
                <a:spcPts val="4079"/>
              </a:lnSpc>
              <a:buFont typeface="Arial"/>
              <a:buChar char="•"/>
            </a:pPr>
            <a:r>
              <a:rPr lang="en-US" sz="2400">
                <a:solidFill>
                  <a:srgbClr val="2D3880"/>
                </a:solidFill>
                <a:latin typeface="Glacial Indifference"/>
              </a:rPr>
              <a:t>Training Sample: 81.99%</a:t>
            </a:r>
          </a:p>
          <a:p>
            <a:pPr marL="518160" lvl="1" indent="-259080">
              <a:lnSpc>
                <a:spcPts val="4079"/>
              </a:lnSpc>
              <a:buFont typeface="Arial"/>
              <a:buChar char="•"/>
            </a:pPr>
            <a:r>
              <a:rPr lang="en-US" sz="2400">
                <a:solidFill>
                  <a:srgbClr val="2D3880"/>
                </a:solidFill>
                <a:latin typeface="Glacial Indifference"/>
              </a:rPr>
              <a:t>Testing Sample: 81.52%</a:t>
            </a:r>
          </a:p>
        </p:txBody>
      </p:sp>
      <p:sp>
        <p:nvSpPr>
          <p:cNvPr id="5" name="TextBox 5"/>
          <p:cNvSpPr txBox="1"/>
          <p:nvPr/>
        </p:nvSpPr>
        <p:spPr>
          <a:xfrm>
            <a:off x="9144000" y="6718910"/>
            <a:ext cx="8115300" cy="2066729"/>
          </a:xfrm>
          <a:prstGeom prst="rect">
            <a:avLst/>
          </a:prstGeom>
        </p:spPr>
        <p:txBody>
          <a:bodyPr lIns="0" tIns="0" rIns="0" bIns="0" rtlCol="0" anchor="t">
            <a:spAutoFit/>
          </a:bodyPr>
          <a:lstStyle/>
          <a:p>
            <a:pPr marL="0" lvl="0" indent="0">
              <a:lnSpc>
                <a:spcPts val="16810"/>
              </a:lnSpc>
            </a:pPr>
            <a:r>
              <a:rPr lang="en-US" sz="12007">
                <a:solidFill>
                  <a:srgbClr val="2D3880"/>
                </a:solidFill>
                <a:latin typeface="Cormorant Garamond Bold Italics"/>
              </a:rPr>
              <a:t>Thank You</a:t>
            </a:r>
          </a:p>
        </p:txBody>
      </p:sp>
      <p:sp>
        <p:nvSpPr>
          <p:cNvPr id="6" name="TextBox 6"/>
          <p:cNvSpPr txBox="1"/>
          <p:nvPr/>
        </p:nvSpPr>
        <p:spPr>
          <a:xfrm>
            <a:off x="9144000" y="8718964"/>
            <a:ext cx="8115300" cy="539336"/>
          </a:xfrm>
          <a:prstGeom prst="rect">
            <a:avLst/>
          </a:prstGeom>
        </p:spPr>
        <p:txBody>
          <a:bodyPr lIns="0" tIns="0" rIns="0" bIns="0" rtlCol="0" anchor="t">
            <a:spAutoFit/>
          </a:bodyPr>
          <a:lstStyle/>
          <a:p>
            <a:pPr marL="0" lvl="0" indent="0">
              <a:lnSpc>
                <a:spcPts val="4397"/>
              </a:lnSpc>
              <a:spcBef>
                <a:spcPct val="0"/>
              </a:spcBef>
            </a:pPr>
            <a:r>
              <a:rPr lang="en-US" sz="3141">
                <a:solidFill>
                  <a:srgbClr val="2D3880"/>
                </a:solidFill>
                <a:latin typeface="Glacial Indifference"/>
              </a:rPr>
              <a:t>27th April, 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628477"/>
            <a:chOff x="0" y="0"/>
            <a:chExt cx="24384000" cy="4837969"/>
          </a:xfrm>
        </p:grpSpPr>
        <p:pic>
          <p:nvPicPr>
            <p:cNvPr id="3" name="Picture 3"/>
            <p:cNvPicPr>
              <a:picLocks noChangeAspect="1"/>
            </p:cNvPicPr>
            <p:nvPr/>
          </p:nvPicPr>
          <p:blipFill>
            <a:blip r:embed="rId2"/>
            <a:srcRect t="49127" b="21092"/>
            <a:stretch>
              <a:fillRect/>
            </a:stretch>
          </p:blipFill>
          <p:spPr>
            <a:xfrm>
              <a:off x="0" y="0"/>
              <a:ext cx="24384000" cy="4837969"/>
            </a:xfrm>
            <a:prstGeom prst="rect">
              <a:avLst/>
            </a:prstGeom>
          </p:spPr>
        </p:pic>
      </p:grpSp>
      <p:grpSp>
        <p:nvGrpSpPr>
          <p:cNvPr id="4" name="Group 4"/>
          <p:cNvGrpSpPr/>
          <p:nvPr/>
        </p:nvGrpSpPr>
        <p:grpSpPr>
          <a:xfrm>
            <a:off x="1028700" y="4025988"/>
            <a:ext cx="16230600" cy="5232312"/>
            <a:chOff x="0" y="0"/>
            <a:chExt cx="4274726" cy="1378058"/>
          </a:xfrm>
        </p:grpSpPr>
        <p:sp>
          <p:nvSpPr>
            <p:cNvPr id="5" name="Freeform 5"/>
            <p:cNvSpPr/>
            <p:nvPr/>
          </p:nvSpPr>
          <p:spPr>
            <a:xfrm>
              <a:off x="0" y="0"/>
              <a:ext cx="4274726" cy="1378058"/>
            </a:xfrm>
            <a:custGeom>
              <a:avLst/>
              <a:gdLst/>
              <a:ahLst/>
              <a:cxnLst/>
              <a:rect l="l" t="t" r="r" b="b"/>
              <a:pathLst>
                <a:path w="4274726" h="1378058">
                  <a:moveTo>
                    <a:pt x="0" y="0"/>
                  </a:moveTo>
                  <a:lnTo>
                    <a:pt x="4274726" y="0"/>
                  </a:lnTo>
                  <a:lnTo>
                    <a:pt x="4274726" y="1378058"/>
                  </a:lnTo>
                  <a:lnTo>
                    <a:pt x="0" y="1378058"/>
                  </a:lnTo>
                  <a:close/>
                </a:path>
              </a:pathLst>
            </a:custGeom>
            <a:solidFill>
              <a:srgbClr val="ECECF3"/>
            </a:solidFill>
          </p:spPr>
        </p:sp>
        <p:sp>
          <p:nvSpPr>
            <p:cNvPr id="6" name="TextBox 6"/>
            <p:cNvSpPr txBox="1"/>
            <p:nvPr/>
          </p:nvSpPr>
          <p:spPr>
            <a:xfrm>
              <a:off x="0" y="-47625"/>
              <a:ext cx="4274726" cy="1425683"/>
            </a:xfrm>
            <a:prstGeom prst="rect">
              <a:avLst/>
            </a:prstGeom>
          </p:spPr>
          <p:txBody>
            <a:bodyPr lIns="50800" tIns="50800" rIns="50800" bIns="50800" rtlCol="0" anchor="ctr"/>
            <a:lstStyle/>
            <a:p>
              <a:pPr algn="ctr">
                <a:lnSpc>
                  <a:spcPts val="3012"/>
                </a:lnSpc>
              </a:pPr>
              <a:endParaRPr/>
            </a:p>
          </p:txBody>
        </p:sp>
      </p:grpSp>
      <p:sp>
        <p:nvSpPr>
          <p:cNvPr id="7" name="TextBox 7"/>
          <p:cNvSpPr txBox="1"/>
          <p:nvPr/>
        </p:nvSpPr>
        <p:spPr>
          <a:xfrm>
            <a:off x="3164256" y="5010150"/>
            <a:ext cx="11959488"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2D3880"/>
                </a:solidFill>
                <a:latin typeface="Cormorant Garamond Bold Italics"/>
              </a:rPr>
              <a:t>Hello!</a:t>
            </a:r>
          </a:p>
        </p:txBody>
      </p:sp>
      <p:sp>
        <p:nvSpPr>
          <p:cNvPr id="8" name="TextBox 8"/>
          <p:cNvSpPr txBox="1"/>
          <p:nvPr/>
        </p:nvSpPr>
        <p:spPr>
          <a:xfrm>
            <a:off x="2625771" y="6084570"/>
            <a:ext cx="13036458" cy="2480111"/>
          </a:xfrm>
          <a:prstGeom prst="rect">
            <a:avLst/>
          </a:prstGeom>
        </p:spPr>
        <p:txBody>
          <a:bodyPr lIns="0" tIns="0" rIns="0" bIns="0" rtlCol="0" anchor="t">
            <a:spAutoFit/>
          </a:bodyPr>
          <a:lstStyle/>
          <a:p>
            <a:pPr marL="0" lvl="0" indent="0" algn="ctr">
              <a:lnSpc>
                <a:spcPts val="5003"/>
              </a:lnSpc>
            </a:pPr>
            <a:r>
              <a:rPr lang="en-US" sz="2943">
                <a:solidFill>
                  <a:srgbClr val="2D3880"/>
                </a:solidFill>
                <a:latin typeface="Glacial Indifference"/>
              </a:rPr>
              <a:t>Warm greetings to all who are present. As we gather here today, we are excited to introduce our study on the research proposal of the </a:t>
            </a:r>
            <a:r>
              <a:rPr lang="en-US" sz="2943">
                <a:solidFill>
                  <a:srgbClr val="2D3880"/>
                </a:solidFill>
                <a:latin typeface="Glacial Indifference Bold"/>
              </a:rPr>
              <a:t>Stochastic Gradient Descent Method</a:t>
            </a:r>
            <a:r>
              <a:rPr lang="en-US" sz="2943">
                <a:solidFill>
                  <a:srgbClr val="2D3880"/>
                </a:solidFill>
                <a:latin typeface="Glacial Indifference"/>
              </a:rPr>
              <a:t> of Numerical Optimization, keeping the main focus on </a:t>
            </a:r>
            <a:r>
              <a:rPr lang="en-US" sz="2943">
                <a:solidFill>
                  <a:srgbClr val="2D3880"/>
                </a:solidFill>
                <a:latin typeface="Glacial Indifference Bold"/>
              </a:rPr>
              <a:t>health data analytics using scalable logistic regression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5796756"/>
            <a:ext cx="5703543" cy="4490244"/>
          </a:xfrm>
          <a:custGeom>
            <a:avLst/>
            <a:gdLst/>
            <a:ahLst/>
            <a:cxnLst/>
            <a:rect l="l" t="t" r="r" b="b"/>
            <a:pathLst>
              <a:path w="5703543" h="4490244">
                <a:moveTo>
                  <a:pt x="0" y="4490244"/>
                </a:moveTo>
                <a:lnTo>
                  <a:pt x="5703543" y="4490244"/>
                </a:lnTo>
                <a:lnTo>
                  <a:pt x="5703543" y="0"/>
                </a:lnTo>
                <a:lnTo>
                  <a:pt x="0" y="0"/>
                </a:lnTo>
                <a:lnTo>
                  <a:pt x="0" y="4490244"/>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4587794" y="648305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4" name="TextBox 4"/>
          <p:cNvSpPr txBox="1"/>
          <p:nvPr/>
        </p:nvSpPr>
        <p:spPr>
          <a:xfrm>
            <a:off x="2786379" y="895350"/>
            <a:ext cx="12715243"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2D3880"/>
                </a:solidFill>
                <a:latin typeface="Cormorant Garamond Bold Italics"/>
              </a:rPr>
              <a:t>Agenda Overview</a:t>
            </a:r>
          </a:p>
        </p:txBody>
      </p:sp>
      <p:grpSp>
        <p:nvGrpSpPr>
          <p:cNvPr id="5" name="Group 5"/>
          <p:cNvGrpSpPr/>
          <p:nvPr/>
        </p:nvGrpSpPr>
        <p:grpSpPr>
          <a:xfrm>
            <a:off x="9494202" y="3029301"/>
            <a:ext cx="842787" cy="8427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05</a:t>
              </a:r>
            </a:p>
          </p:txBody>
        </p:sp>
      </p:grpSp>
      <p:grpSp>
        <p:nvGrpSpPr>
          <p:cNvPr id="8" name="Group 8"/>
          <p:cNvGrpSpPr/>
          <p:nvPr/>
        </p:nvGrpSpPr>
        <p:grpSpPr>
          <a:xfrm>
            <a:off x="2851772" y="3029301"/>
            <a:ext cx="6006286" cy="842787"/>
            <a:chOff x="0" y="0"/>
            <a:chExt cx="8008382" cy="1123716"/>
          </a:xfrm>
        </p:grpSpPr>
        <p:grpSp>
          <p:nvGrpSpPr>
            <p:cNvPr id="9" name="Group 9"/>
            <p:cNvGrpSpPr/>
            <p:nvPr/>
          </p:nvGrpSpPr>
          <p:grpSpPr>
            <a:xfrm>
              <a:off x="0" y="0"/>
              <a:ext cx="1123716" cy="112371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1" name="TextBox 11"/>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01</a:t>
                </a:r>
              </a:p>
            </p:txBody>
          </p:sp>
        </p:grpSp>
        <p:sp>
          <p:nvSpPr>
            <p:cNvPr id="12" name="TextBox 12"/>
            <p:cNvSpPr txBox="1"/>
            <p:nvPr/>
          </p:nvSpPr>
          <p:spPr>
            <a:xfrm>
              <a:off x="1401605" y="199908"/>
              <a:ext cx="6606777" cy="698076"/>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Code</a:t>
              </a:r>
            </a:p>
          </p:txBody>
        </p:sp>
      </p:grpSp>
      <p:grpSp>
        <p:nvGrpSpPr>
          <p:cNvPr id="13" name="Group 13"/>
          <p:cNvGrpSpPr/>
          <p:nvPr/>
        </p:nvGrpSpPr>
        <p:grpSpPr>
          <a:xfrm>
            <a:off x="2851772" y="4163493"/>
            <a:ext cx="6006286" cy="842787"/>
            <a:chOff x="0" y="0"/>
            <a:chExt cx="8008382" cy="1123716"/>
          </a:xfrm>
        </p:grpSpPr>
        <p:grpSp>
          <p:nvGrpSpPr>
            <p:cNvPr id="14" name="Group 14"/>
            <p:cNvGrpSpPr/>
            <p:nvPr/>
          </p:nvGrpSpPr>
          <p:grpSpPr>
            <a:xfrm>
              <a:off x="0" y="0"/>
              <a:ext cx="1123716" cy="112371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02</a:t>
                </a:r>
              </a:p>
            </p:txBody>
          </p:sp>
        </p:grpSp>
        <p:sp>
          <p:nvSpPr>
            <p:cNvPr id="17" name="TextBox 17"/>
            <p:cNvSpPr txBox="1"/>
            <p:nvPr/>
          </p:nvSpPr>
          <p:spPr>
            <a:xfrm>
              <a:off x="1401605" y="199908"/>
              <a:ext cx="6606777" cy="698076"/>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Abstract of the study</a:t>
              </a:r>
            </a:p>
          </p:txBody>
        </p:sp>
      </p:grpSp>
      <p:grpSp>
        <p:nvGrpSpPr>
          <p:cNvPr id="18" name="Group 18"/>
          <p:cNvGrpSpPr/>
          <p:nvPr/>
        </p:nvGrpSpPr>
        <p:grpSpPr>
          <a:xfrm>
            <a:off x="2851772" y="6414912"/>
            <a:ext cx="842787" cy="84278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04</a:t>
              </a:r>
            </a:p>
          </p:txBody>
        </p:sp>
      </p:grpSp>
      <p:sp>
        <p:nvSpPr>
          <p:cNvPr id="21" name="TextBox 21"/>
          <p:cNvSpPr txBox="1"/>
          <p:nvPr/>
        </p:nvSpPr>
        <p:spPr>
          <a:xfrm>
            <a:off x="3902975" y="6545968"/>
            <a:ext cx="4955083" cy="5378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Related Work</a:t>
            </a:r>
          </a:p>
        </p:txBody>
      </p:sp>
      <p:sp>
        <p:nvSpPr>
          <p:cNvPr id="22" name="TextBox 22"/>
          <p:cNvSpPr txBox="1"/>
          <p:nvPr/>
        </p:nvSpPr>
        <p:spPr>
          <a:xfrm>
            <a:off x="10546539" y="3153197"/>
            <a:ext cx="4955083" cy="5378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Proposed Framework</a:t>
            </a:r>
          </a:p>
        </p:txBody>
      </p:sp>
      <p:grpSp>
        <p:nvGrpSpPr>
          <p:cNvPr id="23" name="Group 23"/>
          <p:cNvGrpSpPr/>
          <p:nvPr/>
        </p:nvGrpSpPr>
        <p:grpSpPr>
          <a:xfrm>
            <a:off x="10546539" y="3872088"/>
            <a:ext cx="4956216" cy="1134192"/>
            <a:chOff x="0" y="0"/>
            <a:chExt cx="6608288" cy="1512256"/>
          </a:xfrm>
        </p:grpSpPr>
        <p:grpSp>
          <p:nvGrpSpPr>
            <p:cNvPr id="24" name="Group 24"/>
            <p:cNvGrpSpPr/>
            <p:nvPr/>
          </p:nvGrpSpPr>
          <p:grpSpPr>
            <a:xfrm>
              <a:off x="0" y="135624"/>
              <a:ext cx="159488" cy="159488"/>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26" name="TextBox 26"/>
              <p:cNvSpPr txBox="1"/>
              <p:nvPr/>
            </p:nvSpPr>
            <p:spPr>
              <a:xfrm>
                <a:off x="76200" y="19050"/>
                <a:ext cx="660400" cy="717550"/>
              </a:xfrm>
              <a:prstGeom prst="rect">
                <a:avLst/>
              </a:prstGeom>
            </p:spPr>
            <p:txBody>
              <a:bodyPr lIns="50800" tIns="50800" rIns="50800" bIns="50800" rtlCol="0" anchor="ctr"/>
              <a:lstStyle/>
              <a:p>
                <a:pPr algn="ctr">
                  <a:lnSpc>
                    <a:spcPts val="3920"/>
                  </a:lnSpc>
                </a:pPr>
                <a:endParaRPr/>
              </a:p>
            </p:txBody>
          </p:sp>
        </p:grpSp>
        <p:sp>
          <p:nvSpPr>
            <p:cNvPr id="27" name="TextBox 27"/>
            <p:cNvSpPr txBox="1"/>
            <p:nvPr/>
          </p:nvSpPr>
          <p:spPr>
            <a:xfrm>
              <a:off x="266500" y="-47625"/>
              <a:ext cx="5748602" cy="478361"/>
            </a:xfrm>
            <a:prstGeom prst="rect">
              <a:avLst/>
            </a:prstGeom>
          </p:spPr>
          <p:txBody>
            <a:bodyPr lIns="0" tIns="0" rIns="0" bIns="0" rtlCol="0" anchor="t">
              <a:spAutoFit/>
            </a:bodyPr>
            <a:lstStyle/>
            <a:p>
              <a:pPr>
                <a:lnSpc>
                  <a:spcPts val="3010"/>
                </a:lnSpc>
              </a:pPr>
              <a:r>
                <a:rPr lang="en-US" sz="2150">
                  <a:solidFill>
                    <a:srgbClr val="2D3880"/>
                  </a:solidFill>
                  <a:latin typeface="Glacial Indifference"/>
                </a:rPr>
                <a:t>Wearable sensor data collection unit</a:t>
              </a:r>
            </a:p>
          </p:txBody>
        </p:sp>
        <p:sp>
          <p:nvSpPr>
            <p:cNvPr id="28" name="TextBox 28"/>
            <p:cNvSpPr txBox="1"/>
            <p:nvPr/>
          </p:nvSpPr>
          <p:spPr>
            <a:xfrm>
              <a:off x="266500" y="492203"/>
              <a:ext cx="6341788" cy="478361"/>
            </a:xfrm>
            <a:prstGeom prst="rect">
              <a:avLst/>
            </a:prstGeom>
          </p:spPr>
          <p:txBody>
            <a:bodyPr lIns="0" tIns="0" rIns="0" bIns="0" rtlCol="0" anchor="t">
              <a:spAutoFit/>
            </a:bodyPr>
            <a:lstStyle/>
            <a:p>
              <a:pPr>
                <a:lnSpc>
                  <a:spcPts val="3010"/>
                </a:lnSpc>
              </a:pPr>
              <a:r>
                <a:rPr lang="en-US" sz="2150">
                  <a:solidFill>
                    <a:srgbClr val="2D3880"/>
                  </a:solidFill>
                  <a:latin typeface="Glacial Indifference"/>
                </a:rPr>
                <a:t>Big data analytics and cloud computing</a:t>
              </a:r>
            </a:p>
          </p:txBody>
        </p:sp>
        <p:sp>
          <p:nvSpPr>
            <p:cNvPr id="29" name="TextBox 29"/>
            <p:cNvSpPr txBox="1"/>
            <p:nvPr/>
          </p:nvSpPr>
          <p:spPr>
            <a:xfrm>
              <a:off x="266500" y="1033895"/>
              <a:ext cx="6341788" cy="478361"/>
            </a:xfrm>
            <a:prstGeom prst="rect">
              <a:avLst/>
            </a:prstGeom>
          </p:spPr>
          <p:txBody>
            <a:bodyPr lIns="0" tIns="0" rIns="0" bIns="0" rtlCol="0" anchor="t">
              <a:spAutoFit/>
            </a:bodyPr>
            <a:lstStyle/>
            <a:p>
              <a:pPr>
                <a:lnSpc>
                  <a:spcPts val="3010"/>
                </a:lnSpc>
              </a:pPr>
              <a:r>
                <a:rPr lang="en-US" sz="2150">
                  <a:solidFill>
                    <a:srgbClr val="2D3880"/>
                  </a:solidFill>
                  <a:latin typeface="Glacial Indifference"/>
                </a:rPr>
                <a:t>Big data analytics using Apache Mahout</a:t>
              </a:r>
            </a:p>
          </p:txBody>
        </p:sp>
        <p:grpSp>
          <p:nvGrpSpPr>
            <p:cNvPr id="30" name="Group 30"/>
            <p:cNvGrpSpPr/>
            <p:nvPr/>
          </p:nvGrpSpPr>
          <p:grpSpPr>
            <a:xfrm>
              <a:off x="0" y="675452"/>
              <a:ext cx="159488" cy="159488"/>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32" name="TextBox 32"/>
              <p:cNvSpPr txBox="1"/>
              <p:nvPr/>
            </p:nvSpPr>
            <p:spPr>
              <a:xfrm>
                <a:off x="76200" y="19050"/>
                <a:ext cx="660400" cy="717550"/>
              </a:xfrm>
              <a:prstGeom prst="rect">
                <a:avLst/>
              </a:prstGeom>
            </p:spPr>
            <p:txBody>
              <a:bodyPr lIns="50800" tIns="50800" rIns="50800" bIns="50800" rtlCol="0" anchor="ctr"/>
              <a:lstStyle/>
              <a:p>
                <a:pPr algn="ctr">
                  <a:lnSpc>
                    <a:spcPts val="3920"/>
                  </a:lnSpc>
                </a:pPr>
                <a:endParaRPr/>
              </a:p>
            </p:txBody>
          </p:sp>
        </p:grpSp>
        <p:grpSp>
          <p:nvGrpSpPr>
            <p:cNvPr id="33" name="Group 33"/>
            <p:cNvGrpSpPr/>
            <p:nvPr/>
          </p:nvGrpSpPr>
          <p:grpSpPr>
            <a:xfrm>
              <a:off x="0" y="1217144"/>
              <a:ext cx="159488" cy="159488"/>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35" name="TextBox 35"/>
              <p:cNvSpPr txBox="1"/>
              <p:nvPr/>
            </p:nvSpPr>
            <p:spPr>
              <a:xfrm>
                <a:off x="76200" y="19050"/>
                <a:ext cx="660400" cy="717550"/>
              </a:xfrm>
              <a:prstGeom prst="rect">
                <a:avLst/>
              </a:prstGeom>
            </p:spPr>
            <p:txBody>
              <a:bodyPr lIns="50800" tIns="50800" rIns="50800" bIns="50800" rtlCol="0" anchor="ctr"/>
              <a:lstStyle/>
              <a:p>
                <a:pPr algn="ctr">
                  <a:lnSpc>
                    <a:spcPts val="3920"/>
                  </a:lnSpc>
                </a:pPr>
                <a:endParaRPr/>
              </a:p>
            </p:txBody>
          </p:sp>
        </p:grpSp>
      </p:grpSp>
      <p:grpSp>
        <p:nvGrpSpPr>
          <p:cNvPr id="36" name="Group 36"/>
          <p:cNvGrpSpPr/>
          <p:nvPr/>
        </p:nvGrpSpPr>
        <p:grpSpPr>
          <a:xfrm>
            <a:off x="9494202" y="5286375"/>
            <a:ext cx="842787" cy="842787"/>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38" name="TextBox 38"/>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06</a:t>
              </a:r>
            </a:p>
          </p:txBody>
        </p:sp>
      </p:grpSp>
      <p:sp>
        <p:nvSpPr>
          <p:cNvPr id="39" name="TextBox 39"/>
          <p:cNvSpPr txBox="1"/>
          <p:nvPr/>
        </p:nvSpPr>
        <p:spPr>
          <a:xfrm>
            <a:off x="10545406" y="5422019"/>
            <a:ext cx="4955083" cy="5378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Results and discussions</a:t>
            </a:r>
          </a:p>
        </p:txBody>
      </p:sp>
      <p:grpSp>
        <p:nvGrpSpPr>
          <p:cNvPr id="40" name="Group 40"/>
          <p:cNvGrpSpPr/>
          <p:nvPr/>
        </p:nvGrpSpPr>
        <p:grpSpPr>
          <a:xfrm>
            <a:off x="9494202" y="6414912"/>
            <a:ext cx="842787" cy="842787"/>
            <a:chOff x="0" y="0"/>
            <a:chExt cx="812800" cy="812800"/>
          </a:xfrm>
        </p:grpSpPr>
        <p:sp>
          <p:nvSpPr>
            <p:cNvPr id="41" name="Freeform 4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42" name="TextBox 42"/>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07</a:t>
              </a:r>
            </a:p>
          </p:txBody>
        </p:sp>
      </p:grpSp>
      <p:sp>
        <p:nvSpPr>
          <p:cNvPr id="43" name="TextBox 43"/>
          <p:cNvSpPr txBox="1"/>
          <p:nvPr/>
        </p:nvSpPr>
        <p:spPr>
          <a:xfrm>
            <a:off x="10545406" y="6550556"/>
            <a:ext cx="4955083" cy="5378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Conclusions</a:t>
            </a:r>
          </a:p>
        </p:txBody>
      </p:sp>
      <p:grpSp>
        <p:nvGrpSpPr>
          <p:cNvPr id="44" name="Group 44"/>
          <p:cNvGrpSpPr/>
          <p:nvPr/>
        </p:nvGrpSpPr>
        <p:grpSpPr>
          <a:xfrm>
            <a:off x="2851772" y="5298123"/>
            <a:ext cx="842787" cy="842787"/>
            <a:chOff x="0" y="0"/>
            <a:chExt cx="812800" cy="812800"/>
          </a:xfrm>
        </p:grpSpPr>
        <p:sp>
          <p:nvSpPr>
            <p:cNvPr id="45" name="Freeform 4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46" name="TextBox 46"/>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rPr>
                <a:t>03</a:t>
              </a:r>
            </a:p>
          </p:txBody>
        </p:sp>
      </p:grpSp>
      <p:sp>
        <p:nvSpPr>
          <p:cNvPr id="47" name="TextBox 47"/>
          <p:cNvSpPr txBox="1"/>
          <p:nvPr/>
        </p:nvSpPr>
        <p:spPr>
          <a:xfrm>
            <a:off x="3902975" y="5424592"/>
            <a:ext cx="4955083" cy="537845"/>
          </a:xfrm>
          <a:prstGeom prst="rect">
            <a:avLst/>
          </a:prstGeom>
        </p:spPr>
        <p:txBody>
          <a:bodyPr lIns="0" tIns="0" rIns="0" bIns="0" rtlCol="0" anchor="t">
            <a:spAutoFit/>
          </a:bodyPr>
          <a:lstStyle/>
          <a:p>
            <a:pPr>
              <a:lnSpc>
                <a:spcPts val="4480"/>
              </a:lnSpc>
            </a:pPr>
            <a:r>
              <a:rPr lang="en-US" sz="3200">
                <a:solidFill>
                  <a:srgbClr val="2D3880"/>
                </a:solidFill>
                <a:latin typeface="Glacial Indifference"/>
              </a:rPr>
              <a:t>Intro/ Problem Statement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5868318"/>
            <a:ext cx="4478210" cy="447821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2">
              <a:extLst>
                <a:ext uri="{96DAC541-7B7A-43D3-8B79-37D633B846F1}">
                  <asvg:svgBlip xmlns:asvg="http://schemas.microsoft.com/office/drawing/2016/SVG/main" xmlns="" r:embed="rId3"/>
                </a:ext>
              </a:extLst>
            </a:blip>
            <a:stretch>
              <a:fillRect/>
            </a:stretch>
          </a:blipFill>
        </p:spPr>
      </p:sp>
      <p:graphicFrame>
        <p:nvGraphicFramePr>
          <p:cNvPr id="3" name="Table 3"/>
          <p:cNvGraphicFramePr>
            <a:graphicFrameLocks noGrp="1"/>
          </p:cNvGraphicFramePr>
          <p:nvPr/>
        </p:nvGraphicFramePr>
        <p:xfrm>
          <a:off x="2239105" y="3525572"/>
          <a:ext cx="14442615" cy="4038600"/>
        </p:xfrm>
        <a:graphic>
          <a:graphicData uri="http://schemas.openxmlformats.org/drawingml/2006/table">
            <a:tbl>
              <a:tblPr/>
              <a:tblGrid>
                <a:gridCol w="4814205">
                  <a:extLst>
                    <a:ext uri="{9D8B030D-6E8A-4147-A177-3AD203B41FA5}">
                      <a16:colId xmlns:a16="http://schemas.microsoft.com/office/drawing/2014/main" val="20000"/>
                    </a:ext>
                  </a:extLst>
                </a:gridCol>
                <a:gridCol w="4814205">
                  <a:extLst>
                    <a:ext uri="{9D8B030D-6E8A-4147-A177-3AD203B41FA5}">
                      <a16:colId xmlns:a16="http://schemas.microsoft.com/office/drawing/2014/main" val="20001"/>
                    </a:ext>
                  </a:extLst>
                </a:gridCol>
                <a:gridCol w="4814205">
                  <a:extLst>
                    <a:ext uri="{9D8B030D-6E8A-4147-A177-3AD203B41FA5}">
                      <a16:colId xmlns:a16="http://schemas.microsoft.com/office/drawing/2014/main" val="20002"/>
                    </a:ext>
                  </a:extLst>
                </a:gridCol>
              </a:tblGrid>
              <a:tr h="750026">
                <a:tc>
                  <a:txBody>
                    <a:bodyPr/>
                    <a:lstStyle/>
                    <a:p>
                      <a:pPr algn="ctr">
                        <a:lnSpc>
                          <a:spcPts val="2520"/>
                        </a:lnSpc>
                        <a:defRPr/>
                      </a:pPr>
                      <a:r>
                        <a:rPr lang="en-US" sz="1800">
                          <a:solidFill>
                            <a:srgbClr val="000000"/>
                          </a:solidFill>
                          <a:latin typeface="Glacial Indifference Bold"/>
                        </a:rPr>
                        <a:t>Part 1</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tc>
                  <a:txBody>
                    <a:bodyPr/>
                    <a:lstStyle/>
                    <a:p>
                      <a:pPr algn="ctr">
                        <a:lnSpc>
                          <a:spcPts val="2520"/>
                        </a:lnSpc>
                        <a:defRPr/>
                      </a:pPr>
                      <a:r>
                        <a:rPr lang="en-US" sz="1800">
                          <a:solidFill>
                            <a:srgbClr val="000000"/>
                          </a:solidFill>
                          <a:latin typeface="Glacial Indifference Bold"/>
                        </a:rPr>
                        <a:t>Part 2</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tc>
                  <a:txBody>
                    <a:bodyPr/>
                    <a:lstStyle/>
                    <a:p>
                      <a:pPr algn="ctr">
                        <a:lnSpc>
                          <a:spcPts val="2520"/>
                        </a:lnSpc>
                        <a:defRPr/>
                      </a:pPr>
                      <a:r>
                        <a:rPr lang="en-US" sz="1800">
                          <a:solidFill>
                            <a:srgbClr val="000000"/>
                          </a:solidFill>
                          <a:latin typeface="Glacial Indifference Bold"/>
                        </a:rPr>
                        <a:t>Part 3</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extLst>
                  <a:ext uri="{0D108BD9-81ED-4DB2-BD59-A6C34878D82A}">
                    <a16:rowId xmlns:a16="http://schemas.microsoft.com/office/drawing/2014/main" val="10000"/>
                  </a:ext>
                </a:extLst>
              </a:tr>
              <a:tr h="3288574">
                <a:tc>
                  <a:txBody>
                    <a:bodyPr/>
                    <a:lstStyle/>
                    <a:p>
                      <a:pPr algn="ctr">
                        <a:lnSpc>
                          <a:spcPts val="2520"/>
                        </a:lnSpc>
                        <a:defRPr/>
                      </a:pPr>
                      <a:r>
                        <a:rPr lang="en-US" sz="1800">
                          <a:solidFill>
                            <a:srgbClr val="000000"/>
                          </a:solidFill>
                          <a:latin typeface="Glacial Indifference"/>
                        </a:rPr>
                        <a:t>x = np.random.rand(10, 1)</a:t>
                      </a:r>
                      <a:endParaRPr lang="en-US" sz="1100"/>
                    </a:p>
                    <a:p>
                      <a:pPr algn="ctr">
                        <a:lnSpc>
                          <a:spcPts val="2520"/>
                        </a:lnSpc>
                      </a:pPr>
                      <a:r>
                        <a:rPr lang="en-US" sz="1800">
                          <a:solidFill>
                            <a:srgbClr val="000000"/>
                          </a:solidFill>
                          <a:latin typeface="Glacial Indifference"/>
                        </a:rPr>
                        <a:t>y = 2 * x + np.random.randn(10, 1)</a:t>
                      </a:r>
                    </a:p>
                    <a:p>
                      <a:pPr algn="ctr">
                        <a:lnSpc>
                          <a:spcPts val="2520"/>
                        </a:lnSpc>
                      </a:pPr>
                      <a:r>
                        <a:rPr lang="en-US" sz="1800">
                          <a:solidFill>
                            <a:srgbClr val="000000"/>
                          </a:solidFill>
                          <a:latin typeface="Glacial Indifference"/>
                        </a:rPr>
                        <a:t>theta = np.zeros(2)</a:t>
                      </a:r>
                    </a:p>
                    <a:p>
                      <a:pPr algn="ctr">
                        <a:lnSpc>
                          <a:spcPts val="2520"/>
                        </a:lnSpc>
                      </a:pPr>
                      <a:r>
                        <a:rPr lang="en-US" sz="1800">
                          <a:solidFill>
                            <a:srgbClr val="000000"/>
                          </a:solidFill>
                          <a:latin typeface="Glacial Indifference"/>
                        </a:rPr>
                        <a:t>L_rate = 0.01</a:t>
                      </a:r>
                    </a:p>
                    <a:p>
                      <a:pPr algn="ctr">
                        <a:lnSpc>
                          <a:spcPts val="2520"/>
                        </a:lnSpc>
                      </a:pPr>
                      <a:r>
                        <a:rPr lang="en-US" sz="1800">
                          <a:solidFill>
                            <a:srgbClr val="000000"/>
                          </a:solidFill>
                          <a:latin typeface="Glacial Indifference"/>
                        </a:rPr>
                        <a:t>iters = 1007</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r>
                        <a:rPr lang="en-US" sz="1800">
                          <a:solidFill>
                            <a:srgbClr val="000000"/>
                          </a:solidFill>
                          <a:latin typeface="Glacial Indifference"/>
                        </a:rPr>
                        <a:t>#Definiton of hθ(x) (Hypothesis Function)</a:t>
                      </a:r>
                      <a:endParaRPr lang="en-US" sz="1100"/>
                    </a:p>
                    <a:p>
                      <a:pPr algn="ctr">
                        <a:lnSpc>
                          <a:spcPts val="2520"/>
                        </a:lnSpc>
                      </a:pPr>
                      <a:r>
                        <a:rPr lang="en-US" sz="1800">
                          <a:solidFill>
                            <a:srgbClr val="000000"/>
                          </a:solidFill>
                          <a:latin typeface="Glacial Indifference"/>
                        </a:rPr>
                        <a:t>def hypothesis_func(theta, x):</a:t>
                      </a:r>
                    </a:p>
                    <a:p>
                      <a:pPr algn="ctr">
                        <a:lnSpc>
                          <a:spcPts val="2520"/>
                        </a:lnSpc>
                      </a:pPr>
                      <a:r>
                        <a:rPr lang="en-US" sz="1800">
                          <a:solidFill>
                            <a:srgbClr val="000000"/>
                          </a:solidFill>
                          <a:latin typeface="Glacial Indifference"/>
                        </a:rPr>
                        <a:t>    return theta[0] + theta[1] * x</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r>
                        <a:rPr lang="en-US" sz="1800">
                          <a:solidFill>
                            <a:srgbClr val="000000"/>
                          </a:solidFill>
                          <a:latin typeface="Glacial Indifference"/>
                        </a:rPr>
                        <a:t>#Definition of J(θ0,θ1) (Cost Function)</a:t>
                      </a:r>
                      <a:endParaRPr lang="en-US" sz="1100"/>
                    </a:p>
                    <a:p>
                      <a:pPr algn="ctr">
                        <a:lnSpc>
                          <a:spcPts val="2520"/>
                        </a:lnSpc>
                      </a:pPr>
                      <a:r>
                        <a:rPr lang="en-US" sz="1800">
                          <a:solidFill>
                            <a:srgbClr val="000000"/>
                          </a:solidFill>
                          <a:latin typeface="Glacial Indifference"/>
                        </a:rPr>
                        <a:t>def cost_func(theta, x, y):</a:t>
                      </a:r>
                    </a:p>
                    <a:p>
                      <a:pPr algn="ctr">
                        <a:lnSpc>
                          <a:spcPts val="2520"/>
                        </a:lnSpc>
                      </a:pPr>
                      <a:r>
                        <a:rPr lang="en-US" sz="1800">
                          <a:solidFill>
                            <a:srgbClr val="000000"/>
                          </a:solidFill>
                          <a:latin typeface="Glacial Indifference"/>
                        </a:rPr>
                        <a:t>    m = len(x)</a:t>
                      </a:r>
                    </a:p>
                    <a:p>
                      <a:pPr algn="ctr">
                        <a:lnSpc>
                          <a:spcPts val="2520"/>
                        </a:lnSpc>
                      </a:pPr>
                      <a:r>
                        <a:rPr lang="en-US" sz="1800">
                          <a:solidFill>
                            <a:srgbClr val="000000"/>
                          </a:solidFill>
                          <a:latin typeface="Glacial Indifference"/>
                        </a:rPr>
                        <a:t>    sum = 0</a:t>
                      </a:r>
                    </a:p>
                    <a:p>
                      <a:pPr algn="ctr">
                        <a:lnSpc>
                          <a:spcPts val="2520"/>
                        </a:lnSpc>
                      </a:pPr>
                      <a:r>
                        <a:rPr lang="en-US" sz="1800">
                          <a:solidFill>
                            <a:srgbClr val="000000"/>
                          </a:solidFill>
                          <a:latin typeface="Glacial Indifference"/>
                        </a:rPr>
                        <a:t>    for i in range (m):</a:t>
                      </a:r>
                    </a:p>
                    <a:p>
                      <a:pPr algn="ctr">
                        <a:lnSpc>
                          <a:spcPts val="2520"/>
                        </a:lnSpc>
                      </a:pPr>
                      <a:r>
                        <a:rPr lang="en-US" sz="1800">
                          <a:solidFill>
                            <a:srgbClr val="000000"/>
                          </a:solidFill>
                          <a:latin typeface="Glacial Indifference"/>
                        </a:rPr>
                        <a:t>      sum += (hypothesis_func(theta, x[i]) - y[i])**2</a:t>
                      </a:r>
                    </a:p>
                    <a:p>
                      <a:pPr algn="ctr">
                        <a:lnSpc>
                          <a:spcPts val="2520"/>
                        </a:lnSpc>
                      </a:pPr>
                      <a:endParaRPr lang="en-US" sz="1800">
                        <a:solidFill>
                          <a:srgbClr val="000000"/>
                        </a:solidFill>
                        <a:latin typeface="Glacial Indifference"/>
                      </a:endParaRPr>
                    </a:p>
                    <a:p>
                      <a:pPr algn="ctr">
                        <a:lnSpc>
                          <a:spcPts val="2520"/>
                        </a:lnSpc>
                      </a:pPr>
                      <a:r>
                        <a:rPr lang="en-US" sz="1800">
                          <a:solidFill>
                            <a:srgbClr val="000000"/>
                          </a:solidFill>
                          <a:latin typeface="Glacial Indifference"/>
                        </a:rPr>
                        <a:t>    return (1/(2*m))*(sum)</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extLst>
                  <a:ext uri="{0D108BD9-81ED-4DB2-BD59-A6C34878D82A}">
                    <a16:rowId xmlns:a16="http://schemas.microsoft.com/office/drawing/2014/main" val="10001"/>
                  </a:ext>
                </a:extLst>
              </a:tr>
            </a:tbl>
          </a:graphicData>
        </a:graphic>
      </p:graphicFrame>
      <p:sp>
        <p:nvSpPr>
          <p:cNvPr id="4" name="Freeform 4"/>
          <p:cNvSpPr/>
          <p:nvPr/>
        </p:nvSpPr>
        <p:spPr>
          <a:xfrm>
            <a:off x="0" y="0"/>
            <a:ext cx="4478210" cy="3525572"/>
          </a:xfrm>
          <a:custGeom>
            <a:avLst/>
            <a:gdLst/>
            <a:ahLst/>
            <a:cxnLst/>
            <a:rect l="l" t="t" r="r" b="b"/>
            <a:pathLst>
              <a:path w="4478210" h="3525572">
                <a:moveTo>
                  <a:pt x="0" y="0"/>
                </a:moveTo>
                <a:lnTo>
                  <a:pt x="4478210" y="0"/>
                </a:lnTo>
                <a:lnTo>
                  <a:pt x="4478210" y="3525572"/>
                </a:lnTo>
                <a:lnTo>
                  <a:pt x="0" y="352557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TextBox 5"/>
          <p:cNvSpPr txBox="1"/>
          <p:nvPr/>
        </p:nvSpPr>
        <p:spPr>
          <a:xfrm>
            <a:off x="3780951" y="895350"/>
            <a:ext cx="10726099"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2D3880"/>
                </a:solidFill>
                <a:latin typeface="Cormorant Garamond Bold"/>
              </a:rPr>
              <a:t>Code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5868318"/>
            <a:ext cx="4478210" cy="447821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0" y="0"/>
            <a:ext cx="4478210" cy="3525572"/>
          </a:xfrm>
          <a:custGeom>
            <a:avLst/>
            <a:gdLst/>
            <a:ahLst/>
            <a:cxnLst/>
            <a:rect l="l" t="t" r="r" b="b"/>
            <a:pathLst>
              <a:path w="4478210" h="3525572">
                <a:moveTo>
                  <a:pt x="0" y="0"/>
                </a:moveTo>
                <a:lnTo>
                  <a:pt x="4478210" y="0"/>
                </a:lnTo>
                <a:lnTo>
                  <a:pt x="4478210" y="3525572"/>
                </a:lnTo>
                <a:lnTo>
                  <a:pt x="0" y="3525572"/>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4" name="TextBox 4"/>
          <p:cNvSpPr txBox="1"/>
          <p:nvPr/>
        </p:nvSpPr>
        <p:spPr>
          <a:xfrm>
            <a:off x="2721238" y="453708"/>
            <a:ext cx="13478349" cy="1035684"/>
          </a:xfrm>
          <a:prstGeom prst="rect">
            <a:avLst/>
          </a:prstGeom>
        </p:spPr>
        <p:txBody>
          <a:bodyPr lIns="0" tIns="0" rIns="0" bIns="0" rtlCol="0" anchor="t">
            <a:spAutoFit/>
          </a:bodyPr>
          <a:lstStyle/>
          <a:p>
            <a:pPr marL="0" lvl="0" indent="0" algn="ctr">
              <a:lnSpc>
                <a:spcPts val="8540"/>
              </a:lnSpc>
              <a:spcBef>
                <a:spcPct val="0"/>
              </a:spcBef>
            </a:pPr>
            <a:r>
              <a:rPr lang="en-US" sz="6100">
                <a:solidFill>
                  <a:srgbClr val="2D3880"/>
                </a:solidFill>
                <a:latin typeface="Cormorant Garamond Bold"/>
              </a:rPr>
              <a:t>Code: Part 6 &amp; 7 + Gradient Descent</a:t>
            </a:r>
          </a:p>
        </p:txBody>
      </p:sp>
      <p:graphicFrame>
        <p:nvGraphicFramePr>
          <p:cNvPr id="5" name="Table 5"/>
          <p:cNvGraphicFramePr>
            <a:graphicFrameLocks noGrp="1"/>
          </p:cNvGraphicFramePr>
          <p:nvPr/>
        </p:nvGraphicFramePr>
        <p:xfrm>
          <a:off x="1922692" y="2120231"/>
          <a:ext cx="14442615" cy="7496175"/>
        </p:xfrm>
        <a:graphic>
          <a:graphicData uri="http://schemas.openxmlformats.org/drawingml/2006/table">
            <a:tbl>
              <a:tblPr/>
              <a:tblGrid>
                <a:gridCol w="4814205">
                  <a:extLst>
                    <a:ext uri="{9D8B030D-6E8A-4147-A177-3AD203B41FA5}">
                      <a16:colId xmlns:a16="http://schemas.microsoft.com/office/drawing/2014/main" val="20000"/>
                    </a:ext>
                  </a:extLst>
                </a:gridCol>
                <a:gridCol w="4814205">
                  <a:extLst>
                    <a:ext uri="{9D8B030D-6E8A-4147-A177-3AD203B41FA5}">
                      <a16:colId xmlns:a16="http://schemas.microsoft.com/office/drawing/2014/main" val="20001"/>
                    </a:ext>
                  </a:extLst>
                </a:gridCol>
                <a:gridCol w="4814205">
                  <a:extLst>
                    <a:ext uri="{9D8B030D-6E8A-4147-A177-3AD203B41FA5}">
                      <a16:colId xmlns:a16="http://schemas.microsoft.com/office/drawing/2014/main" val="20002"/>
                    </a:ext>
                  </a:extLst>
                </a:gridCol>
              </a:tblGrid>
              <a:tr h="746745">
                <a:tc>
                  <a:txBody>
                    <a:bodyPr/>
                    <a:lstStyle/>
                    <a:p>
                      <a:pPr algn="ctr">
                        <a:lnSpc>
                          <a:spcPts val="2520"/>
                        </a:lnSpc>
                        <a:defRPr/>
                      </a:pPr>
                      <a:r>
                        <a:rPr lang="en-US" sz="1800">
                          <a:solidFill>
                            <a:srgbClr val="000000"/>
                          </a:solidFill>
                          <a:latin typeface="Glacial Indifference Bold"/>
                        </a:rPr>
                        <a:t>Part 6</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tc>
                  <a:txBody>
                    <a:bodyPr/>
                    <a:lstStyle/>
                    <a:p>
                      <a:pPr algn="ctr">
                        <a:lnSpc>
                          <a:spcPts val="2520"/>
                        </a:lnSpc>
                        <a:defRPr/>
                      </a:pPr>
                      <a:r>
                        <a:rPr lang="en-US" sz="1800">
                          <a:solidFill>
                            <a:srgbClr val="000000"/>
                          </a:solidFill>
                          <a:latin typeface="Glacial Indifference Bold"/>
                        </a:rPr>
                        <a:t>Part 7</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tc>
                  <a:txBody>
                    <a:bodyPr/>
                    <a:lstStyle/>
                    <a:p>
                      <a:pPr algn="ctr">
                        <a:lnSpc>
                          <a:spcPts val="2520"/>
                        </a:lnSpc>
                        <a:defRPr/>
                      </a:pPr>
                      <a:r>
                        <a:rPr lang="en-US" sz="1800">
                          <a:solidFill>
                            <a:srgbClr val="000000"/>
                          </a:solidFill>
                          <a:latin typeface="Glacial Indifference Bold"/>
                        </a:rPr>
                        <a:t>Part 3</a:t>
                      </a: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9D9DE4"/>
                    </a:solidFill>
                  </a:tcPr>
                </a:tc>
                <a:extLst>
                  <a:ext uri="{0D108BD9-81ED-4DB2-BD59-A6C34878D82A}">
                    <a16:rowId xmlns:a16="http://schemas.microsoft.com/office/drawing/2014/main" val="10000"/>
                  </a:ext>
                </a:extLst>
              </a:tr>
              <a:tr h="6749430">
                <a:tc>
                  <a:txBody>
                    <a:bodyPr/>
                    <a:lstStyle/>
                    <a:p>
                      <a:pPr algn="ctr">
                        <a:lnSpc>
                          <a:spcPts val="2520"/>
                        </a:lnSpc>
                        <a:defRPr/>
                      </a:pPr>
                      <a:r>
                        <a:rPr lang="en-US" sz="1800">
                          <a:solidFill>
                            <a:srgbClr val="000000"/>
                          </a:solidFill>
                          <a:latin typeface="Glacial Indifference"/>
                        </a:rPr>
                        <a:t>#(a)A plot of J(θ0,θ1) with initial point</a:t>
                      </a:r>
                      <a:endParaRPr lang="en-US" sz="1100"/>
                    </a:p>
                    <a:p>
                      <a:pPr algn="ctr">
                        <a:lnSpc>
                          <a:spcPts val="2520"/>
                        </a:lnSpc>
                      </a:pPr>
                      <a:r>
                        <a:rPr lang="en-US" sz="1800">
                          <a:solidFill>
                            <a:srgbClr val="000000"/>
                          </a:solidFill>
                          <a:latin typeface="Glacial Indifference"/>
                        </a:rPr>
                        <a:t>    plt.plot(range(1, iters + 1), costs, marker='o', linestyle='-', color='g', label='Cost')</a:t>
                      </a:r>
                    </a:p>
                    <a:p>
                      <a:pPr algn="ctr">
                        <a:lnSpc>
                          <a:spcPts val="2520"/>
                        </a:lnSpc>
                      </a:pPr>
                      <a:r>
                        <a:rPr lang="en-US" sz="1800">
                          <a:solidFill>
                            <a:srgbClr val="000000"/>
                          </a:solidFill>
                          <a:latin typeface="Glacial Indifference"/>
                        </a:rPr>
                        <a:t>    plt.scatter(0, costs[0], color='red', label='Initial Cost', zorder=5)</a:t>
                      </a:r>
                    </a:p>
                    <a:p>
                      <a:pPr algn="ctr">
                        <a:lnSpc>
                          <a:spcPts val="2520"/>
                        </a:lnSpc>
                      </a:pPr>
                      <a:r>
                        <a:rPr lang="en-US" sz="1800">
                          <a:solidFill>
                            <a:srgbClr val="000000"/>
                          </a:solidFill>
                          <a:latin typeface="Glacial Indifference"/>
                        </a:rPr>
                        <a:t>    plt.xlabel('N')</a:t>
                      </a:r>
                    </a:p>
                    <a:p>
                      <a:pPr algn="ctr">
                        <a:lnSpc>
                          <a:spcPts val="2520"/>
                        </a:lnSpc>
                      </a:pPr>
                      <a:r>
                        <a:rPr lang="en-US" sz="1800">
                          <a:solidFill>
                            <a:srgbClr val="000000"/>
                          </a:solidFill>
                          <a:latin typeface="Glacial Indifference"/>
                        </a:rPr>
                        <a:t>    plt.ylabel('Cost')</a:t>
                      </a:r>
                    </a:p>
                    <a:p>
                      <a:pPr algn="ctr">
                        <a:lnSpc>
                          <a:spcPts val="2520"/>
                        </a:lnSpc>
                      </a:pPr>
                      <a:r>
                        <a:rPr lang="en-US" sz="1800">
                          <a:solidFill>
                            <a:srgbClr val="000000"/>
                          </a:solidFill>
                          <a:latin typeface="Glacial Indifference"/>
                        </a:rPr>
                        <a:t>    plt.title('Cost Function during Optimization')</a:t>
                      </a:r>
                    </a:p>
                    <a:p>
                      <a:pPr algn="ctr">
                        <a:lnSpc>
                          <a:spcPts val="2520"/>
                        </a:lnSpc>
                      </a:pPr>
                      <a:r>
                        <a:rPr lang="en-US" sz="1800">
                          <a:solidFill>
                            <a:srgbClr val="000000"/>
                          </a:solidFill>
                          <a:latin typeface="Glacial Indifference"/>
                        </a:rPr>
                        <a:t>    plt.legend()</a:t>
                      </a:r>
                    </a:p>
                    <a:p>
                      <a:pPr algn="ctr">
                        <a:lnSpc>
                          <a:spcPts val="2520"/>
                        </a:lnSpc>
                      </a:pPr>
                      <a:r>
                        <a:rPr lang="en-US" sz="1800">
                          <a:solidFill>
                            <a:srgbClr val="000000"/>
                          </a:solidFill>
                          <a:latin typeface="Glacial Indifference"/>
                        </a:rPr>
                        <a:t>    plt.grid(True)</a:t>
                      </a:r>
                    </a:p>
                    <a:p>
                      <a:pPr algn="ctr">
                        <a:lnSpc>
                          <a:spcPts val="2520"/>
                        </a:lnSpc>
                      </a:pPr>
                      <a:r>
                        <a:rPr lang="en-US" sz="1800">
                          <a:solidFill>
                            <a:srgbClr val="000000"/>
                          </a:solidFill>
                          <a:latin typeface="Glacial Indifference"/>
                        </a:rPr>
                        <a:t>    plt.show()</a:t>
                      </a:r>
                    </a:p>
                    <a:p>
                      <a:pPr algn="ctr">
                        <a:lnSpc>
                          <a:spcPts val="2520"/>
                        </a:lnSpc>
                      </a:pPr>
                      <a:endParaRPr lang="en-US" sz="1800">
                        <a:solidFill>
                          <a:srgbClr val="000000"/>
                        </a:solidFill>
                        <a:latin typeface="Glacial Indifference"/>
                      </a:endParaRPr>
                    </a:p>
                    <a:p>
                      <a:pPr algn="ctr">
                        <a:lnSpc>
                          <a:spcPts val="2520"/>
                        </a:lnSpc>
                      </a:pPr>
                      <a:r>
                        <a:rPr lang="en-US" sz="1800">
                          <a:solidFill>
                            <a:srgbClr val="000000"/>
                          </a:solidFill>
                          <a:latin typeface="Glacial Indifference"/>
                        </a:rPr>
                        <a:t>    #(b)Table of Gradient Descent over Iterations</a:t>
                      </a:r>
                    </a:p>
                    <a:p>
                      <a:pPr algn="ctr">
                        <a:lnSpc>
                          <a:spcPts val="2520"/>
                        </a:lnSpc>
                      </a:pPr>
                      <a:r>
                        <a:rPr lang="en-US" sz="1800">
                          <a:solidFill>
                            <a:srgbClr val="000000"/>
                          </a:solidFill>
                          <a:latin typeface="Glacial Indifference"/>
                        </a:rPr>
                        <a:t>    print(tb(data, headers=['n', 'J', 'THETA0', 'THETA1'], tablefmt="github"))</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r>
                        <a:rPr lang="en-US" sz="1800">
                          <a:solidFill>
                            <a:srgbClr val="000000"/>
                          </a:solidFill>
                          <a:latin typeface="Glacial Indifference"/>
                        </a:rPr>
                        <a:t>#(c)Scatter Plot of Linear Regression</a:t>
                      </a:r>
                      <a:endParaRPr lang="en-US" sz="1100"/>
                    </a:p>
                    <a:p>
                      <a:pPr algn="ctr">
                        <a:lnSpc>
                          <a:spcPts val="2520"/>
                        </a:lnSpc>
                      </a:pPr>
                      <a:r>
                        <a:rPr lang="en-US" sz="1800">
                          <a:solidFill>
                            <a:srgbClr val="000000"/>
                          </a:solidFill>
                          <a:latin typeface="Glacial Indifference"/>
                        </a:rPr>
                        <a:t>    plt.scatter(x, y, color='blue', label='Data')</a:t>
                      </a:r>
                    </a:p>
                    <a:p>
                      <a:pPr algn="ctr">
                        <a:lnSpc>
                          <a:spcPts val="2520"/>
                        </a:lnSpc>
                      </a:pPr>
                      <a:r>
                        <a:rPr lang="en-US" sz="1800">
                          <a:solidFill>
                            <a:srgbClr val="000000"/>
                          </a:solidFill>
                          <a:latin typeface="Glacial Indifference"/>
                        </a:rPr>
                        <a:t>    plt.plot(x, hypothesis_func(theta, x), label=f'Regression Line: y = {theta[0]:.2f} + {theta[1]:.2f}x', color='red')</a:t>
                      </a:r>
                    </a:p>
                    <a:p>
                      <a:pPr algn="ctr">
                        <a:lnSpc>
                          <a:spcPts val="2520"/>
                        </a:lnSpc>
                      </a:pPr>
                      <a:r>
                        <a:rPr lang="en-US" sz="1800">
                          <a:solidFill>
                            <a:srgbClr val="000000"/>
                          </a:solidFill>
                          <a:latin typeface="Glacial Indifference"/>
                        </a:rPr>
                        <a:t>    plt.xlabel('X Data')</a:t>
                      </a:r>
                    </a:p>
                    <a:p>
                      <a:pPr algn="ctr">
                        <a:lnSpc>
                          <a:spcPts val="2520"/>
                        </a:lnSpc>
                      </a:pPr>
                      <a:r>
                        <a:rPr lang="en-US" sz="1800">
                          <a:solidFill>
                            <a:srgbClr val="000000"/>
                          </a:solidFill>
                          <a:latin typeface="Glacial Indifference"/>
                        </a:rPr>
                        <a:t>    plt.ylabel('Y Data')</a:t>
                      </a:r>
                    </a:p>
                    <a:p>
                      <a:pPr algn="ctr">
                        <a:lnSpc>
                          <a:spcPts val="2520"/>
                        </a:lnSpc>
                      </a:pPr>
                      <a:r>
                        <a:rPr lang="en-US" sz="1800">
                          <a:solidFill>
                            <a:srgbClr val="000000"/>
                          </a:solidFill>
                          <a:latin typeface="Glacial Indifference"/>
                        </a:rPr>
                        <a:t>    plt.title('Linear Regression on Data')</a:t>
                      </a:r>
                    </a:p>
                    <a:p>
                      <a:pPr algn="ctr">
                        <a:lnSpc>
                          <a:spcPts val="2520"/>
                        </a:lnSpc>
                      </a:pPr>
                      <a:r>
                        <a:rPr lang="en-US" sz="1800">
                          <a:solidFill>
                            <a:srgbClr val="000000"/>
                          </a:solidFill>
                          <a:latin typeface="Glacial Indifference"/>
                        </a:rPr>
                        <a:t>    plt.legend()</a:t>
                      </a:r>
                    </a:p>
                    <a:p>
                      <a:pPr algn="ctr">
                        <a:lnSpc>
                          <a:spcPts val="2520"/>
                        </a:lnSpc>
                      </a:pPr>
                      <a:r>
                        <a:rPr lang="en-US" sz="1800">
                          <a:solidFill>
                            <a:srgbClr val="000000"/>
                          </a:solidFill>
                          <a:latin typeface="Glacial Indifference"/>
                        </a:rPr>
                        <a:t>    plt.grid(True)</a:t>
                      </a:r>
                    </a:p>
                    <a:p>
                      <a:pPr algn="ctr">
                        <a:lnSpc>
                          <a:spcPts val="2520"/>
                        </a:lnSpc>
                      </a:pPr>
                      <a:r>
                        <a:rPr lang="en-US" sz="1800">
                          <a:solidFill>
                            <a:srgbClr val="000000"/>
                          </a:solidFill>
                          <a:latin typeface="Glacial Indifference"/>
                        </a:rPr>
                        <a:t>    plt.show()</a:t>
                      </a:r>
                    </a:p>
                    <a:p>
                      <a:pPr algn="ctr">
                        <a:lnSpc>
                          <a:spcPts val="2520"/>
                        </a:lnSpc>
                      </a:pPr>
                      <a:r>
                        <a:rPr lang="en-US" sz="1800">
                          <a:solidFill>
                            <a:srgbClr val="000000"/>
                          </a:solidFill>
                          <a:latin typeface="Glacial Indifference"/>
                        </a:rPr>
                        <a:t>    return</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r>
                        <a:rPr lang="en-US" sz="1800">
                          <a:solidFill>
                            <a:srgbClr val="000000"/>
                          </a:solidFill>
                          <a:latin typeface="Glacial Indifference"/>
                        </a:rPr>
                        <a:t>#Definition of Gradient Descent to find the minimum possible value of J</a:t>
                      </a:r>
                      <a:endParaRPr lang="en-US" sz="1100"/>
                    </a:p>
                    <a:p>
                      <a:pPr algn="ctr">
                        <a:lnSpc>
                          <a:spcPts val="2520"/>
                        </a:lnSpc>
                      </a:pPr>
                      <a:r>
                        <a:rPr lang="en-US" sz="1800">
                          <a:solidFill>
                            <a:srgbClr val="000000"/>
                          </a:solidFill>
                          <a:latin typeface="Glacial Indifference"/>
                        </a:rPr>
                        <a:t>def grad_descent(theta, x, y, iters, L_rate):</a:t>
                      </a:r>
                    </a:p>
                    <a:p>
                      <a:pPr algn="ctr">
                        <a:lnSpc>
                          <a:spcPts val="2520"/>
                        </a:lnSpc>
                      </a:pPr>
                      <a:r>
                        <a:rPr lang="en-US" sz="1800">
                          <a:solidFill>
                            <a:srgbClr val="000000"/>
                          </a:solidFill>
                          <a:latin typeface="Glacial Indifference"/>
                        </a:rPr>
                        <a:t>    data = []</a:t>
                      </a:r>
                    </a:p>
                    <a:p>
                      <a:pPr algn="ctr">
                        <a:lnSpc>
                          <a:spcPts val="2520"/>
                        </a:lnSpc>
                      </a:pPr>
                      <a:r>
                        <a:rPr lang="en-US" sz="1800">
                          <a:solidFill>
                            <a:srgbClr val="000000"/>
                          </a:solidFill>
                          <a:latin typeface="Glacial Indifference"/>
                        </a:rPr>
                        <a:t>    costs = []</a:t>
                      </a:r>
                    </a:p>
                    <a:p>
                      <a:pPr algn="ctr">
                        <a:lnSpc>
                          <a:spcPts val="2520"/>
                        </a:lnSpc>
                      </a:pPr>
                      <a:r>
                        <a:rPr lang="en-US" sz="1800">
                          <a:solidFill>
                            <a:srgbClr val="000000"/>
                          </a:solidFill>
                          <a:latin typeface="Glacial Indifference"/>
                        </a:rPr>
                        <a:t>    m = len(x)</a:t>
                      </a:r>
                    </a:p>
                    <a:p>
                      <a:pPr algn="ctr">
                        <a:lnSpc>
                          <a:spcPts val="2520"/>
                        </a:lnSpc>
                      </a:pPr>
                      <a:r>
                        <a:rPr lang="en-US" sz="1800">
                          <a:solidFill>
                            <a:srgbClr val="000000"/>
                          </a:solidFill>
                          <a:latin typeface="Glacial Indifference"/>
                        </a:rPr>
                        <a:t>    for i in range(iters):</a:t>
                      </a:r>
                    </a:p>
                    <a:p>
                      <a:pPr algn="ctr">
                        <a:lnSpc>
                          <a:spcPts val="2520"/>
                        </a:lnSpc>
                      </a:pPr>
                      <a:r>
                        <a:rPr lang="en-US" sz="1800">
                          <a:solidFill>
                            <a:srgbClr val="000000"/>
                          </a:solidFill>
                          <a:latin typeface="Glacial Indifference"/>
                        </a:rPr>
                        <a:t>        dtheta0 = 0</a:t>
                      </a:r>
                    </a:p>
                    <a:p>
                      <a:pPr algn="ctr">
                        <a:lnSpc>
                          <a:spcPts val="2520"/>
                        </a:lnSpc>
                      </a:pPr>
                      <a:r>
                        <a:rPr lang="en-US" sz="1800">
                          <a:solidFill>
                            <a:srgbClr val="000000"/>
                          </a:solidFill>
                          <a:latin typeface="Glacial Indifference"/>
                        </a:rPr>
                        <a:t>        dtheta1 = 0</a:t>
                      </a:r>
                    </a:p>
                    <a:p>
                      <a:pPr algn="ctr">
                        <a:lnSpc>
                          <a:spcPts val="2520"/>
                        </a:lnSpc>
                      </a:pPr>
                      <a:r>
                        <a:rPr lang="en-US" sz="1800">
                          <a:solidFill>
                            <a:srgbClr val="000000"/>
                          </a:solidFill>
                          <a:latin typeface="Glacial Indifference"/>
                        </a:rPr>
                        <a:t>        for j in range(m):</a:t>
                      </a:r>
                    </a:p>
                    <a:p>
                      <a:pPr algn="ctr">
                        <a:lnSpc>
                          <a:spcPts val="2520"/>
                        </a:lnSpc>
                      </a:pPr>
                      <a:r>
                        <a:rPr lang="en-US" sz="1800">
                          <a:solidFill>
                            <a:srgbClr val="000000"/>
                          </a:solidFill>
                          <a:latin typeface="Glacial Indifference"/>
                        </a:rPr>
                        <a:t>            dtheta0 += (hypothesis_func(theta, x[j]) - y[j])</a:t>
                      </a:r>
                    </a:p>
                    <a:p>
                      <a:pPr algn="ctr">
                        <a:lnSpc>
                          <a:spcPts val="2520"/>
                        </a:lnSpc>
                      </a:pPr>
                      <a:r>
                        <a:rPr lang="en-US" sz="1800">
                          <a:solidFill>
                            <a:srgbClr val="000000"/>
                          </a:solidFill>
                          <a:latin typeface="Glacial Indifference"/>
                        </a:rPr>
                        <a:t>            dtheta1 += (hypothesis_func(theta, x[j]) - y[j]) * x[j, 0]</a:t>
                      </a:r>
                    </a:p>
                    <a:p>
                      <a:pPr algn="ctr">
                        <a:lnSpc>
                          <a:spcPts val="2520"/>
                        </a:lnSpc>
                      </a:pPr>
                      <a:endParaRPr lang="en-US" sz="1800">
                        <a:solidFill>
                          <a:srgbClr val="000000"/>
                        </a:solidFill>
                        <a:latin typeface="Glacial Indifference"/>
                      </a:endParaRPr>
                    </a:p>
                    <a:p>
                      <a:pPr algn="ctr">
                        <a:lnSpc>
                          <a:spcPts val="2520"/>
                        </a:lnSpc>
                      </a:pPr>
                      <a:r>
                        <a:rPr lang="en-US" sz="1800">
                          <a:solidFill>
                            <a:srgbClr val="000000"/>
                          </a:solidFill>
                          <a:latin typeface="Glacial Indifference"/>
                        </a:rPr>
                        <a:t>        theta[0] -= L_rate * dtheta0</a:t>
                      </a:r>
                    </a:p>
                    <a:p>
                      <a:pPr algn="ctr">
                        <a:lnSpc>
                          <a:spcPts val="2520"/>
                        </a:lnSpc>
                      </a:pPr>
                      <a:r>
                        <a:rPr lang="en-US" sz="1800">
                          <a:solidFill>
                            <a:srgbClr val="000000"/>
                          </a:solidFill>
                          <a:latin typeface="Glacial Indifference"/>
                        </a:rPr>
                        <a:t>        theta[1] -= L_rate * dtheta1</a:t>
                      </a:r>
                    </a:p>
                    <a:p>
                      <a:pPr algn="ctr">
                        <a:lnSpc>
                          <a:spcPts val="2520"/>
                        </a:lnSpc>
                      </a:pPr>
                      <a:r>
                        <a:rPr lang="en-US" sz="1800">
                          <a:solidFill>
                            <a:srgbClr val="000000"/>
                          </a:solidFill>
                          <a:latin typeface="Glacial Indifference"/>
                        </a:rPr>
                        <a:t>        costs.append(cost_func(theta,x,y))</a:t>
                      </a:r>
                    </a:p>
                    <a:p>
                      <a:pPr algn="ctr">
                        <a:lnSpc>
                          <a:spcPts val="2520"/>
                        </a:lnSpc>
                      </a:pPr>
                      <a:r>
                        <a:rPr lang="en-US" sz="1800">
                          <a:solidFill>
                            <a:srgbClr val="000000"/>
                          </a:solidFill>
                          <a:latin typeface="Glacial Indifference"/>
                        </a:rPr>
                        <a:t>        data.append([i+1, cost_func(theta, x, y), theta[0], theta[1]])</a:t>
                      </a:r>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325420" y="0"/>
            <a:ext cx="9962580" cy="10287000"/>
            <a:chOff x="0" y="0"/>
            <a:chExt cx="13283440" cy="13716000"/>
          </a:xfrm>
        </p:grpSpPr>
        <p:pic>
          <p:nvPicPr>
            <p:cNvPr id="3" name="Picture 3"/>
            <p:cNvPicPr>
              <a:picLocks noChangeAspect="1"/>
            </p:cNvPicPr>
            <p:nvPr/>
          </p:nvPicPr>
          <p:blipFill>
            <a:blip r:embed="rId2"/>
            <a:srcRect l="17798" r="17798"/>
            <a:stretch>
              <a:fillRect/>
            </a:stretch>
          </p:blipFill>
          <p:spPr>
            <a:xfrm>
              <a:off x="0" y="0"/>
              <a:ext cx="13283440" cy="13716000"/>
            </a:xfrm>
            <a:prstGeom prst="rect">
              <a:avLst/>
            </a:prstGeom>
          </p:spPr>
        </p:pic>
      </p:grpSp>
      <p:sp>
        <p:nvSpPr>
          <p:cNvPr id="4" name="Freeform 4"/>
          <p:cNvSpPr/>
          <p:nvPr/>
        </p:nvSpPr>
        <p:spPr>
          <a:xfrm>
            <a:off x="13144500" y="0"/>
            <a:ext cx="5143500" cy="5143500"/>
          </a:xfrm>
          <a:custGeom>
            <a:avLst/>
            <a:gdLst/>
            <a:ahLst/>
            <a:cxnLst/>
            <a:rect l="l" t="t" r="r" b="b"/>
            <a:pathLst>
              <a:path w="5143500" h="5143500">
                <a:moveTo>
                  <a:pt x="0" y="0"/>
                </a:moveTo>
                <a:lnTo>
                  <a:pt x="5143500" y="0"/>
                </a:lnTo>
                <a:lnTo>
                  <a:pt x="5143500" y="5143500"/>
                </a:lnTo>
                <a:lnTo>
                  <a:pt x="0" y="51435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TextBox 5"/>
          <p:cNvSpPr txBox="1"/>
          <p:nvPr/>
        </p:nvSpPr>
        <p:spPr>
          <a:xfrm>
            <a:off x="1028700" y="990600"/>
            <a:ext cx="5520700" cy="2278380"/>
          </a:xfrm>
          <a:prstGeom prst="rect">
            <a:avLst/>
          </a:prstGeom>
        </p:spPr>
        <p:txBody>
          <a:bodyPr lIns="0" tIns="0" rIns="0" bIns="0" rtlCol="0" anchor="t">
            <a:spAutoFit/>
          </a:bodyPr>
          <a:lstStyle/>
          <a:p>
            <a:pPr marL="0" lvl="0" indent="0">
              <a:lnSpc>
                <a:spcPts val="9000"/>
              </a:lnSpc>
            </a:pPr>
            <a:r>
              <a:rPr lang="en-US" sz="7200">
                <a:solidFill>
                  <a:srgbClr val="2D3880"/>
                </a:solidFill>
                <a:latin typeface="Cormorant Garamond Bold Italics"/>
              </a:rPr>
              <a:t>Abstract of the Study</a:t>
            </a:r>
          </a:p>
        </p:txBody>
      </p:sp>
      <p:sp>
        <p:nvSpPr>
          <p:cNvPr id="6" name="TextBox 6"/>
          <p:cNvSpPr txBox="1"/>
          <p:nvPr/>
        </p:nvSpPr>
        <p:spPr>
          <a:xfrm>
            <a:off x="1028700" y="3479879"/>
            <a:ext cx="7114797" cy="2130424"/>
          </a:xfrm>
          <a:prstGeom prst="rect">
            <a:avLst/>
          </a:prstGeom>
        </p:spPr>
        <p:txBody>
          <a:bodyPr lIns="0" tIns="0" rIns="0" bIns="0" rtlCol="0" anchor="t">
            <a:spAutoFit/>
          </a:bodyPr>
          <a:lstStyle/>
          <a:p>
            <a:pPr marL="0" lvl="0" indent="0">
              <a:lnSpc>
                <a:spcPts val="3400"/>
              </a:lnSpc>
            </a:pPr>
            <a:r>
              <a:rPr lang="en-US" sz="2000">
                <a:solidFill>
                  <a:srgbClr val="2D3880"/>
                </a:solidFill>
                <a:latin typeface="Glacial Indifference"/>
              </a:rPr>
              <a:t>The paper focuses on creating a </a:t>
            </a:r>
            <a:r>
              <a:rPr lang="en-US" sz="2000">
                <a:solidFill>
                  <a:srgbClr val="2D3880"/>
                </a:solidFill>
                <a:latin typeface="Glacial Indifference Bold"/>
              </a:rPr>
              <a:t>scalable architecture</a:t>
            </a:r>
            <a:r>
              <a:rPr lang="en-US" sz="2000">
                <a:solidFill>
                  <a:srgbClr val="2D3880"/>
                </a:solidFill>
                <a:latin typeface="Glacial Indifference"/>
              </a:rPr>
              <a:t> for processing wearable medical sensor data in cloud computing for healthcare applications. It utilizes big data technologies like </a:t>
            </a:r>
            <a:r>
              <a:rPr lang="en-US" sz="2000">
                <a:solidFill>
                  <a:srgbClr val="2D3880"/>
                </a:solidFill>
                <a:latin typeface="Glacial Indifference Bold"/>
              </a:rPr>
              <a:t>Apache Flume, Apache Pig, and Apache HBase on Amazon Web Services</a:t>
            </a:r>
            <a:r>
              <a:rPr lang="en-US" sz="2000">
                <a:solidFill>
                  <a:srgbClr val="2D3880"/>
                </a:solidFill>
                <a:latin typeface="Glacial Indifference"/>
              </a:rPr>
              <a:t> to handle large amounts of sensor data.</a:t>
            </a:r>
          </a:p>
        </p:txBody>
      </p:sp>
      <p:sp>
        <p:nvSpPr>
          <p:cNvPr id="7" name="TextBox 7"/>
          <p:cNvSpPr txBox="1"/>
          <p:nvPr/>
        </p:nvSpPr>
        <p:spPr>
          <a:xfrm>
            <a:off x="1028700" y="6270626"/>
            <a:ext cx="7114797" cy="2987674"/>
          </a:xfrm>
          <a:prstGeom prst="rect">
            <a:avLst/>
          </a:prstGeom>
        </p:spPr>
        <p:txBody>
          <a:bodyPr lIns="0" tIns="0" rIns="0" bIns="0" rtlCol="0" anchor="t">
            <a:spAutoFit/>
          </a:bodyPr>
          <a:lstStyle/>
          <a:p>
            <a:pPr marL="0" lvl="0" indent="0">
              <a:lnSpc>
                <a:spcPts val="3400"/>
              </a:lnSpc>
            </a:pPr>
            <a:r>
              <a:rPr lang="en-US" sz="2000">
                <a:solidFill>
                  <a:srgbClr val="2D3880"/>
                </a:solidFill>
                <a:latin typeface="Glacial Indifference"/>
              </a:rPr>
              <a:t>The implementation includes </a:t>
            </a:r>
            <a:r>
              <a:rPr lang="en-US" sz="2000">
                <a:solidFill>
                  <a:srgbClr val="2D3880"/>
                </a:solidFill>
                <a:latin typeface="Glacial Indifference Bold"/>
              </a:rPr>
              <a:t>Apache Mahout</a:t>
            </a:r>
            <a:r>
              <a:rPr lang="en-US" sz="2000">
                <a:solidFill>
                  <a:srgbClr val="2D3880"/>
                </a:solidFill>
                <a:latin typeface="Glacial Indifference"/>
              </a:rPr>
              <a:t> for MapReduce-based online stochastic gradient descent in logistic regression, trained using the Cleveland Heart Disease Database. Wearable sensors capture patient data like blood pressure, blood sugar, and heart rate to predict heart disease status. The proposed model achieves an </a:t>
            </a:r>
            <a:r>
              <a:rPr lang="en-US" sz="2000">
                <a:solidFill>
                  <a:srgbClr val="2D3880"/>
                </a:solidFill>
                <a:latin typeface="Glacial Indifference Bold"/>
              </a:rPr>
              <a:t>accuracy of 81.99% in training and 81.52% in validation samples</a:t>
            </a:r>
            <a:r>
              <a:rPr lang="en-US" sz="2000">
                <a:solidFill>
                  <a:srgbClr val="2D3880"/>
                </a:solidFill>
                <a:latin typeface="Glacial Indifference"/>
              </a:rPr>
              <a:t> for heart disease classification.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0977683" cy="10287000"/>
            <a:chOff x="0" y="0"/>
            <a:chExt cx="2891242" cy="2709333"/>
          </a:xfrm>
        </p:grpSpPr>
        <p:sp>
          <p:nvSpPr>
            <p:cNvPr id="3" name="Freeform 3"/>
            <p:cNvSpPr/>
            <p:nvPr/>
          </p:nvSpPr>
          <p:spPr>
            <a:xfrm>
              <a:off x="0" y="0"/>
              <a:ext cx="2891242" cy="2709333"/>
            </a:xfrm>
            <a:custGeom>
              <a:avLst/>
              <a:gdLst/>
              <a:ahLst/>
              <a:cxnLst/>
              <a:rect l="l" t="t" r="r" b="b"/>
              <a:pathLst>
                <a:path w="2891242" h="2709333">
                  <a:moveTo>
                    <a:pt x="0" y="0"/>
                  </a:moveTo>
                  <a:lnTo>
                    <a:pt x="2891242" y="0"/>
                  </a:lnTo>
                  <a:lnTo>
                    <a:pt x="2891242" y="2709333"/>
                  </a:lnTo>
                  <a:lnTo>
                    <a:pt x="0" y="2709333"/>
                  </a:lnTo>
                  <a:close/>
                </a:path>
              </a:pathLst>
            </a:custGeom>
            <a:solidFill>
              <a:srgbClr val="9D9DE4"/>
            </a:solidFill>
          </p:spPr>
        </p:sp>
        <p:sp>
          <p:nvSpPr>
            <p:cNvPr id="4" name="TextBox 4"/>
            <p:cNvSpPr txBox="1"/>
            <p:nvPr/>
          </p:nvSpPr>
          <p:spPr>
            <a:xfrm>
              <a:off x="0" y="-57150"/>
              <a:ext cx="2891242" cy="2766483"/>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028700" y="3449607"/>
            <a:ext cx="8115300" cy="5150128"/>
            <a:chOff x="0" y="0"/>
            <a:chExt cx="10820400" cy="6866838"/>
          </a:xfrm>
        </p:grpSpPr>
        <p:pic>
          <p:nvPicPr>
            <p:cNvPr id="6" name="Picture 6"/>
            <p:cNvPicPr>
              <a:picLocks noChangeAspect="1"/>
            </p:cNvPicPr>
            <p:nvPr/>
          </p:nvPicPr>
          <p:blipFill>
            <a:blip r:embed="rId2"/>
            <a:srcRect t="2373" b="2373"/>
            <a:stretch>
              <a:fillRect/>
            </a:stretch>
          </p:blipFill>
          <p:spPr>
            <a:xfrm>
              <a:off x="0" y="0"/>
              <a:ext cx="10820400" cy="6866838"/>
            </a:xfrm>
            <a:prstGeom prst="rect">
              <a:avLst/>
            </a:prstGeom>
          </p:spPr>
        </p:pic>
      </p:grpSp>
      <p:sp>
        <p:nvSpPr>
          <p:cNvPr id="7" name="Freeform 7"/>
          <p:cNvSpPr/>
          <p:nvPr/>
        </p:nvSpPr>
        <p:spPr>
          <a:xfrm>
            <a:off x="11573395" y="0"/>
            <a:ext cx="6714605" cy="10287000"/>
          </a:xfrm>
          <a:custGeom>
            <a:avLst/>
            <a:gdLst/>
            <a:ahLst/>
            <a:cxnLst/>
            <a:rect l="l" t="t" r="r" b="b"/>
            <a:pathLst>
              <a:path w="6714605" h="10287000">
                <a:moveTo>
                  <a:pt x="0" y="0"/>
                </a:moveTo>
                <a:lnTo>
                  <a:pt x="6714605" y="0"/>
                </a:lnTo>
                <a:lnTo>
                  <a:pt x="6714605" y="10287000"/>
                </a:lnTo>
                <a:lnTo>
                  <a:pt x="0" y="102870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8" name="TextBox 8"/>
          <p:cNvSpPr txBox="1"/>
          <p:nvPr/>
        </p:nvSpPr>
        <p:spPr>
          <a:xfrm>
            <a:off x="1028700" y="1000125"/>
            <a:ext cx="9948983" cy="970280"/>
          </a:xfrm>
          <a:prstGeom prst="rect">
            <a:avLst/>
          </a:prstGeom>
        </p:spPr>
        <p:txBody>
          <a:bodyPr lIns="0" tIns="0" rIns="0" bIns="0" rtlCol="0" anchor="t">
            <a:spAutoFit/>
          </a:bodyPr>
          <a:lstStyle/>
          <a:p>
            <a:pPr marL="0" lvl="0" indent="0">
              <a:lnSpc>
                <a:spcPts val="7750"/>
              </a:lnSpc>
            </a:pPr>
            <a:r>
              <a:rPr lang="en-US" sz="6200">
                <a:solidFill>
                  <a:srgbClr val="FFFFFF"/>
                </a:solidFill>
                <a:latin typeface="Cormorant Garamond Bold Italics"/>
              </a:rPr>
              <a:t>Introduction/ Problem Statement</a:t>
            </a:r>
          </a:p>
        </p:txBody>
      </p:sp>
      <p:sp>
        <p:nvSpPr>
          <p:cNvPr id="9" name="TextBox 9"/>
          <p:cNvSpPr txBox="1"/>
          <p:nvPr/>
        </p:nvSpPr>
        <p:spPr>
          <a:xfrm>
            <a:off x="12252690" y="6538999"/>
            <a:ext cx="5006610" cy="3243423"/>
          </a:xfrm>
          <a:prstGeom prst="rect">
            <a:avLst/>
          </a:prstGeom>
        </p:spPr>
        <p:txBody>
          <a:bodyPr lIns="0" tIns="0" rIns="0" bIns="0" rtlCol="0" anchor="t">
            <a:spAutoFit/>
          </a:bodyPr>
          <a:lstStyle/>
          <a:p>
            <a:pPr marL="0" lvl="0" indent="0">
              <a:lnSpc>
                <a:spcPts val="3241"/>
              </a:lnSpc>
            </a:pPr>
            <a:r>
              <a:rPr lang="en-US" sz="1906">
                <a:solidFill>
                  <a:srgbClr val="2D3880"/>
                </a:solidFill>
                <a:latin typeface="Glacial Indifference"/>
              </a:rPr>
              <a:t>Advanced tools are needed to store, process, and extract insights from large sensor data sets. Wearable sensors aid in the continuous monitoring of fitness, enabling better diagnosis and treatment recommendations. </a:t>
            </a:r>
            <a:r>
              <a:rPr lang="en-US" sz="1906">
                <a:solidFill>
                  <a:srgbClr val="2D3880"/>
                </a:solidFill>
                <a:latin typeface="Glacial Indifference Bold"/>
              </a:rPr>
              <a:t>Scalable big data architectures in cloud computing</a:t>
            </a:r>
            <a:r>
              <a:rPr lang="en-US" sz="1906">
                <a:solidFill>
                  <a:srgbClr val="2D3880"/>
                </a:solidFill>
                <a:latin typeface="Glacial Indifference"/>
              </a:rPr>
              <a:t> are essential for handling the growing volume and speed of sensor data.</a:t>
            </a:r>
          </a:p>
        </p:txBody>
      </p:sp>
      <p:sp>
        <p:nvSpPr>
          <p:cNvPr id="10" name="TextBox 10"/>
          <p:cNvSpPr txBox="1"/>
          <p:nvPr/>
        </p:nvSpPr>
        <p:spPr>
          <a:xfrm>
            <a:off x="12252690" y="6085429"/>
            <a:ext cx="5006610" cy="454774"/>
          </a:xfrm>
          <a:prstGeom prst="rect">
            <a:avLst/>
          </a:prstGeom>
        </p:spPr>
        <p:txBody>
          <a:bodyPr lIns="0" tIns="0" rIns="0" bIns="0" rtlCol="0" anchor="t">
            <a:spAutoFit/>
          </a:bodyPr>
          <a:lstStyle/>
          <a:p>
            <a:pPr marL="0" lvl="0" indent="0">
              <a:lnSpc>
                <a:spcPts val="3889"/>
              </a:lnSpc>
            </a:pPr>
            <a:r>
              <a:rPr lang="en-US" sz="2288" u="sng">
                <a:solidFill>
                  <a:srgbClr val="2D3880"/>
                </a:solidFill>
                <a:latin typeface="Glacial Indifference Bold"/>
              </a:rPr>
              <a:t>Possible Solution Overview</a:t>
            </a:r>
          </a:p>
        </p:txBody>
      </p:sp>
      <p:sp>
        <p:nvSpPr>
          <p:cNvPr id="11" name="TextBox 11"/>
          <p:cNvSpPr txBox="1"/>
          <p:nvPr/>
        </p:nvSpPr>
        <p:spPr>
          <a:xfrm>
            <a:off x="12252690" y="3129663"/>
            <a:ext cx="5006610" cy="2426109"/>
          </a:xfrm>
          <a:prstGeom prst="rect">
            <a:avLst/>
          </a:prstGeom>
        </p:spPr>
        <p:txBody>
          <a:bodyPr lIns="0" tIns="0" rIns="0" bIns="0" rtlCol="0" anchor="t">
            <a:spAutoFit/>
          </a:bodyPr>
          <a:lstStyle/>
          <a:p>
            <a:pPr marL="0" lvl="0" indent="0">
              <a:lnSpc>
                <a:spcPts val="3241"/>
              </a:lnSpc>
            </a:pPr>
            <a:r>
              <a:rPr lang="en-US" sz="1906">
                <a:solidFill>
                  <a:srgbClr val="2D3880"/>
                </a:solidFill>
                <a:latin typeface="Glacial Indifference"/>
              </a:rPr>
              <a:t>Sensors are critical in recent computing, specifically in healthcare to capture environmental data. Wearable medical devices collect extensive health data. </a:t>
            </a:r>
            <a:r>
              <a:rPr lang="en-US" sz="1906">
                <a:solidFill>
                  <a:srgbClr val="2D3880"/>
                </a:solidFill>
                <a:latin typeface="Glacial Indifference Bold"/>
              </a:rPr>
              <a:t>The volume and complexity of sensor data pose challenges for traditional database systems. </a:t>
            </a:r>
          </a:p>
        </p:txBody>
      </p:sp>
      <p:sp>
        <p:nvSpPr>
          <p:cNvPr id="12" name="TextBox 12"/>
          <p:cNvSpPr txBox="1"/>
          <p:nvPr/>
        </p:nvSpPr>
        <p:spPr>
          <a:xfrm>
            <a:off x="12252690" y="2676093"/>
            <a:ext cx="5006610" cy="454774"/>
          </a:xfrm>
          <a:prstGeom prst="rect">
            <a:avLst/>
          </a:prstGeom>
        </p:spPr>
        <p:txBody>
          <a:bodyPr lIns="0" tIns="0" rIns="0" bIns="0" rtlCol="0" anchor="t">
            <a:spAutoFit/>
          </a:bodyPr>
          <a:lstStyle/>
          <a:p>
            <a:pPr marL="0" lvl="0" indent="0">
              <a:lnSpc>
                <a:spcPts val="3889"/>
              </a:lnSpc>
            </a:pPr>
            <a:r>
              <a:rPr lang="en-US" sz="2288" u="sng">
                <a:solidFill>
                  <a:srgbClr val="2D3880"/>
                </a:solidFill>
                <a:latin typeface="Glacial Indifference Bold"/>
              </a:rPr>
              <a:t>Problem Statement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1028700" y="895350"/>
            <a:ext cx="7955327"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2D3880"/>
                </a:solidFill>
                <a:latin typeface="Cormorant Garamond Bold Italics"/>
              </a:rPr>
              <a:t>Related Work</a:t>
            </a:r>
          </a:p>
        </p:txBody>
      </p:sp>
      <p:sp>
        <p:nvSpPr>
          <p:cNvPr id="4" name="TextBox 4"/>
          <p:cNvSpPr txBox="1"/>
          <p:nvPr/>
        </p:nvSpPr>
        <p:spPr>
          <a:xfrm>
            <a:off x="1028700" y="2539553"/>
            <a:ext cx="5320224" cy="2028825"/>
          </a:xfrm>
          <a:prstGeom prst="rect">
            <a:avLst/>
          </a:prstGeom>
        </p:spPr>
        <p:txBody>
          <a:bodyPr lIns="0" tIns="0" rIns="0" bIns="0" rtlCol="0" anchor="t">
            <a:spAutoFit/>
          </a:bodyPr>
          <a:lstStyle/>
          <a:p>
            <a:pPr marL="0" lvl="0" indent="0">
              <a:lnSpc>
                <a:spcPts val="4079"/>
              </a:lnSpc>
            </a:pPr>
            <a:r>
              <a:rPr lang="en-US" sz="2400">
                <a:solidFill>
                  <a:srgbClr val="2D3880"/>
                </a:solidFill>
                <a:latin typeface="Glacial Indifference"/>
              </a:rPr>
              <a:t>Nowadays many health monitoring frameworks follow a three-tier architecture that includes the following layers:</a:t>
            </a:r>
          </a:p>
        </p:txBody>
      </p:sp>
      <p:grpSp>
        <p:nvGrpSpPr>
          <p:cNvPr id="5" name="Group 5"/>
          <p:cNvGrpSpPr/>
          <p:nvPr/>
        </p:nvGrpSpPr>
        <p:grpSpPr>
          <a:xfrm>
            <a:off x="8205125" y="1028700"/>
            <a:ext cx="9054175" cy="2475549"/>
            <a:chOff x="0" y="0"/>
            <a:chExt cx="12072233" cy="3300732"/>
          </a:xfrm>
        </p:grpSpPr>
        <p:sp>
          <p:nvSpPr>
            <p:cNvPr id="6" name="TextBox 6"/>
            <p:cNvSpPr txBox="1"/>
            <p:nvPr/>
          </p:nvSpPr>
          <p:spPr>
            <a:xfrm>
              <a:off x="0" y="637713"/>
              <a:ext cx="12072233" cy="2663018"/>
            </a:xfrm>
            <a:prstGeom prst="rect">
              <a:avLst/>
            </a:prstGeom>
          </p:spPr>
          <p:txBody>
            <a:bodyPr lIns="0" tIns="0" rIns="0" bIns="0" rtlCol="0" anchor="t">
              <a:spAutoFit/>
            </a:bodyPr>
            <a:lstStyle/>
            <a:p>
              <a:pPr marL="412466" lvl="1" indent="-206233">
                <a:lnSpc>
                  <a:spcPts val="3247"/>
                </a:lnSpc>
                <a:buFont typeface="Arial"/>
                <a:buChar char="•"/>
              </a:pPr>
              <a:r>
                <a:rPr lang="en-US" sz="1910">
                  <a:solidFill>
                    <a:srgbClr val="2D3880"/>
                  </a:solidFill>
                  <a:latin typeface="Glacial Indifference"/>
                </a:rPr>
                <a:t>Open geo-spatial consortium (OGC)-based systems and wearable sensors are used to measure and capture physiological parameters such as blood pressure, body temperature, heart rate, and respiration rate.</a:t>
              </a:r>
            </a:p>
            <a:p>
              <a:pPr marL="412466" lvl="1" indent="-206233">
                <a:lnSpc>
                  <a:spcPts val="3247"/>
                </a:lnSpc>
                <a:buFont typeface="Arial"/>
                <a:buChar char="•"/>
              </a:pPr>
              <a:r>
                <a:rPr lang="en-US" sz="1910">
                  <a:solidFill>
                    <a:srgbClr val="2D3880"/>
                  </a:solidFill>
                  <a:latin typeface="Glacial Indifference"/>
                </a:rPr>
                <a:t>Communication between devices in the system is facilitated through technologies like Bluetooth, Zigbee wireless networks, UMTS, WiMax, and the internet.</a:t>
              </a:r>
            </a:p>
          </p:txBody>
        </p:sp>
        <p:sp>
          <p:nvSpPr>
            <p:cNvPr id="7" name="TextBox 7"/>
            <p:cNvSpPr txBox="1"/>
            <p:nvPr/>
          </p:nvSpPr>
          <p:spPr>
            <a:xfrm>
              <a:off x="0" y="-123825"/>
              <a:ext cx="9437033" cy="624236"/>
            </a:xfrm>
            <a:prstGeom prst="rect">
              <a:avLst/>
            </a:prstGeom>
          </p:spPr>
          <p:txBody>
            <a:bodyPr lIns="0" tIns="0" rIns="0" bIns="0" rtlCol="0" anchor="t">
              <a:spAutoFit/>
            </a:bodyPr>
            <a:lstStyle/>
            <a:p>
              <a:pPr>
                <a:lnSpc>
                  <a:spcPts val="4262"/>
                </a:lnSpc>
              </a:pPr>
              <a:r>
                <a:rPr lang="en-US" sz="2507">
                  <a:solidFill>
                    <a:srgbClr val="2D3880"/>
                  </a:solidFill>
                  <a:latin typeface="Glacial Indifference Bold"/>
                </a:rPr>
                <a:t>1. Data Communication and Networking:</a:t>
              </a:r>
            </a:p>
          </p:txBody>
        </p:sp>
      </p:grpSp>
      <p:grpSp>
        <p:nvGrpSpPr>
          <p:cNvPr id="8" name="Group 8"/>
          <p:cNvGrpSpPr/>
          <p:nvPr/>
        </p:nvGrpSpPr>
        <p:grpSpPr>
          <a:xfrm>
            <a:off x="8205125" y="3645884"/>
            <a:ext cx="9054175" cy="2066851"/>
            <a:chOff x="0" y="0"/>
            <a:chExt cx="12072233" cy="2755802"/>
          </a:xfrm>
        </p:grpSpPr>
        <p:sp>
          <p:nvSpPr>
            <p:cNvPr id="9" name="TextBox 9"/>
            <p:cNvSpPr txBox="1"/>
            <p:nvPr/>
          </p:nvSpPr>
          <p:spPr>
            <a:xfrm>
              <a:off x="0" y="638687"/>
              <a:ext cx="12072233" cy="2117114"/>
            </a:xfrm>
            <a:prstGeom prst="rect">
              <a:avLst/>
            </a:prstGeom>
          </p:spPr>
          <p:txBody>
            <a:bodyPr lIns="0" tIns="0" rIns="0" bIns="0" rtlCol="0" anchor="t">
              <a:spAutoFit/>
            </a:bodyPr>
            <a:lstStyle/>
            <a:p>
              <a:pPr marL="412466" lvl="1" indent="-206233">
                <a:lnSpc>
                  <a:spcPts val="3247"/>
                </a:lnSpc>
                <a:buFont typeface="Arial"/>
                <a:buChar char="•"/>
              </a:pPr>
              <a:r>
                <a:rPr lang="en-US" sz="1910">
                  <a:solidFill>
                    <a:srgbClr val="2D3880"/>
                  </a:solidFill>
                  <a:latin typeface="Glacial Indifference"/>
                </a:rPr>
                <a:t>The acquisition unit is responsible for collecting biomedical signals using fabric sensing elements, including electrocardiogram, respiration, and activity.</a:t>
              </a:r>
            </a:p>
            <a:p>
              <a:pPr marL="412466" lvl="1" indent="-206233">
                <a:lnSpc>
                  <a:spcPts val="3247"/>
                </a:lnSpc>
                <a:buFont typeface="Arial"/>
                <a:buChar char="•"/>
              </a:pPr>
              <a:r>
                <a:rPr lang="en-US" sz="1910">
                  <a:solidFill>
                    <a:srgbClr val="2D3880"/>
                  </a:solidFill>
                  <a:latin typeface="Glacial Indifference"/>
                </a:rPr>
                <a:t>These sensors are fixed on the patient's body and integrated with sensor servers to continuously send data.</a:t>
              </a:r>
            </a:p>
          </p:txBody>
        </p:sp>
        <p:sp>
          <p:nvSpPr>
            <p:cNvPr id="10" name="TextBox 10"/>
            <p:cNvSpPr txBox="1"/>
            <p:nvPr/>
          </p:nvSpPr>
          <p:spPr>
            <a:xfrm>
              <a:off x="0" y="-57150"/>
              <a:ext cx="12072233" cy="563627"/>
            </a:xfrm>
            <a:prstGeom prst="rect">
              <a:avLst/>
            </a:prstGeom>
          </p:spPr>
          <p:txBody>
            <a:bodyPr lIns="0" tIns="0" rIns="0" bIns="0" rtlCol="0" anchor="t">
              <a:spAutoFit/>
            </a:bodyPr>
            <a:lstStyle/>
            <a:p>
              <a:pPr marL="0" lvl="0" indent="0">
                <a:lnSpc>
                  <a:spcPts val="3510"/>
                </a:lnSpc>
                <a:spcBef>
                  <a:spcPct val="0"/>
                </a:spcBef>
              </a:pPr>
              <a:r>
                <a:rPr lang="en-US" sz="2507">
                  <a:solidFill>
                    <a:srgbClr val="2D3880"/>
                  </a:solidFill>
                  <a:latin typeface="Glacial Indifference Bold"/>
                </a:rPr>
                <a:t>2. Acquisition Unit:</a:t>
              </a:r>
            </a:p>
          </p:txBody>
        </p:sp>
      </p:grpSp>
      <p:grpSp>
        <p:nvGrpSpPr>
          <p:cNvPr id="11" name="Group 11"/>
          <p:cNvGrpSpPr/>
          <p:nvPr/>
        </p:nvGrpSpPr>
        <p:grpSpPr>
          <a:xfrm>
            <a:off x="8205125" y="5898972"/>
            <a:ext cx="9054175" cy="2891243"/>
            <a:chOff x="0" y="-57150"/>
            <a:chExt cx="12919726" cy="3854989"/>
          </a:xfrm>
        </p:grpSpPr>
        <p:sp>
          <p:nvSpPr>
            <p:cNvPr id="12" name="TextBox 12"/>
            <p:cNvSpPr txBox="1"/>
            <p:nvPr/>
          </p:nvSpPr>
          <p:spPr>
            <a:xfrm>
              <a:off x="0" y="514889"/>
              <a:ext cx="12919726" cy="3282950"/>
            </a:xfrm>
            <a:prstGeom prst="rect">
              <a:avLst/>
            </a:prstGeom>
          </p:spPr>
          <p:txBody>
            <a:bodyPr wrap="square" lIns="0" tIns="0" rIns="0" bIns="0" rtlCol="0" anchor="t">
              <a:spAutoFit/>
            </a:bodyPr>
            <a:lstStyle/>
            <a:p>
              <a:pPr marL="412460" lvl="1" indent="-206230">
                <a:lnSpc>
                  <a:spcPts val="3247"/>
                </a:lnSpc>
                <a:buFont typeface="Arial"/>
                <a:buChar char="•"/>
              </a:pPr>
              <a:r>
                <a:rPr lang="en-US" sz="1910" dirty="0">
                  <a:solidFill>
                    <a:srgbClr val="2D3880"/>
                  </a:solidFill>
                  <a:latin typeface="Glacial Indifference"/>
                </a:rPr>
                <a:t>Technologies like Apache Flume, Amazon S3, Apache </a:t>
              </a:r>
              <a:r>
                <a:rPr lang="en-US" sz="1910" dirty="0" err="1">
                  <a:solidFill>
                    <a:srgbClr val="2D3880"/>
                  </a:solidFill>
                  <a:latin typeface="Glacial Indifference"/>
                </a:rPr>
                <a:t>HBase</a:t>
              </a:r>
              <a:r>
                <a:rPr lang="en-US" sz="1910" dirty="0">
                  <a:solidFill>
                    <a:srgbClr val="2D3880"/>
                  </a:solidFill>
                  <a:latin typeface="Glacial Indifference"/>
                </a:rPr>
                <a:t>, Apache Pig, and Apache Mahout are used in the service layer for data communication, storage, transfer, and processing.</a:t>
              </a:r>
            </a:p>
            <a:p>
              <a:pPr marL="412460" lvl="1" indent="-206230">
                <a:lnSpc>
                  <a:spcPts val="3247"/>
                </a:lnSpc>
                <a:buFont typeface="Arial"/>
                <a:buChar char="•"/>
              </a:pPr>
              <a:r>
                <a:rPr lang="en-US" sz="1910" dirty="0">
                  <a:solidFill>
                    <a:srgbClr val="2D3880"/>
                  </a:solidFill>
                  <a:latin typeface="Glacial Indifference"/>
                </a:rPr>
                <a:t>Machine learning algorithms such as stochastic gradient descent (SGD) are employed to develop prediction models using both sensor data and electronic health records (EHR).</a:t>
              </a:r>
            </a:p>
          </p:txBody>
        </p:sp>
        <p:sp>
          <p:nvSpPr>
            <p:cNvPr id="13" name="TextBox 13"/>
            <p:cNvSpPr txBox="1"/>
            <p:nvPr/>
          </p:nvSpPr>
          <p:spPr>
            <a:xfrm>
              <a:off x="0" y="-57150"/>
              <a:ext cx="4105983" cy="563628"/>
            </a:xfrm>
            <a:prstGeom prst="rect">
              <a:avLst/>
            </a:prstGeom>
          </p:spPr>
          <p:txBody>
            <a:bodyPr lIns="0" tIns="0" rIns="0" bIns="0" rtlCol="0" anchor="t">
              <a:spAutoFit/>
            </a:bodyPr>
            <a:lstStyle/>
            <a:p>
              <a:pPr>
                <a:lnSpc>
                  <a:spcPts val="3510"/>
                </a:lnSpc>
                <a:spcBef>
                  <a:spcPct val="0"/>
                </a:spcBef>
              </a:pPr>
              <a:r>
                <a:rPr lang="en-US" sz="2507" dirty="0">
                  <a:solidFill>
                    <a:srgbClr val="2D3880"/>
                  </a:solidFill>
                  <a:latin typeface="Glacial Indifference Bold"/>
                </a:rPr>
                <a:t>3. Service Layer:</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889130" y="1055071"/>
            <a:ext cx="7370170" cy="8203229"/>
            <a:chOff x="0" y="0"/>
            <a:chExt cx="1941115" cy="2160521"/>
          </a:xfrm>
        </p:grpSpPr>
        <p:sp>
          <p:nvSpPr>
            <p:cNvPr id="3" name="Freeform 3"/>
            <p:cNvSpPr/>
            <p:nvPr/>
          </p:nvSpPr>
          <p:spPr>
            <a:xfrm>
              <a:off x="0" y="0"/>
              <a:ext cx="1941115" cy="2160521"/>
            </a:xfrm>
            <a:custGeom>
              <a:avLst/>
              <a:gdLst/>
              <a:ahLst/>
              <a:cxnLst/>
              <a:rect l="l" t="t" r="r" b="b"/>
              <a:pathLst>
                <a:path w="1941115" h="2160521">
                  <a:moveTo>
                    <a:pt x="0" y="0"/>
                  </a:moveTo>
                  <a:lnTo>
                    <a:pt x="1941115" y="0"/>
                  </a:lnTo>
                  <a:lnTo>
                    <a:pt x="1941115" y="2160521"/>
                  </a:lnTo>
                  <a:lnTo>
                    <a:pt x="0" y="2160521"/>
                  </a:lnTo>
                  <a:close/>
                </a:path>
              </a:pathLst>
            </a:custGeom>
            <a:solidFill>
              <a:srgbClr val="ECECF3"/>
            </a:solidFill>
          </p:spPr>
        </p:sp>
        <p:sp>
          <p:nvSpPr>
            <p:cNvPr id="4" name="TextBox 4"/>
            <p:cNvSpPr txBox="1"/>
            <p:nvPr/>
          </p:nvSpPr>
          <p:spPr>
            <a:xfrm>
              <a:off x="0" y="-47625"/>
              <a:ext cx="1941115" cy="2208146"/>
            </a:xfrm>
            <a:prstGeom prst="rect">
              <a:avLst/>
            </a:prstGeom>
          </p:spPr>
          <p:txBody>
            <a:bodyPr lIns="50800" tIns="50800" rIns="50800" bIns="50800" rtlCol="0" anchor="ctr"/>
            <a:lstStyle/>
            <a:p>
              <a:pPr algn="ctr">
                <a:lnSpc>
                  <a:spcPts val="3012"/>
                </a:lnSpc>
              </a:pPr>
              <a:endParaRPr/>
            </a:p>
          </p:txBody>
        </p:sp>
      </p:grpSp>
      <p:sp>
        <p:nvSpPr>
          <p:cNvPr id="5" name="Freeform 5"/>
          <p:cNvSpPr/>
          <p:nvPr/>
        </p:nvSpPr>
        <p:spPr>
          <a:xfrm>
            <a:off x="7291008" y="0"/>
            <a:ext cx="2598121" cy="2598121"/>
          </a:xfrm>
          <a:custGeom>
            <a:avLst/>
            <a:gdLst/>
            <a:ahLst/>
            <a:cxnLst/>
            <a:rect l="l" t="t" r="r" b="b"/>
            <a:pathLst>
              <a:path w="2598121" h="2598121">
                <a:moveTo>
                  <a:pt x="0" y="0"/>
                </a:moveTo>
                <a:lnTo>
                  <a:pt x="2598122" y="0"/>
                </a:lnTo>
                <a:lnTo>
                  <a:pt x="2598122" y="2598121"/>
                </a:lnTo>
                <a:lnTo>
                  <a:pt x="0" y="259812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Freeform 6"/>
          <p:cNvSpPr/>
          <p:nvPr/>
        </p:nvSpPr>
        <p:spPr>
          <a:xfrm flipH="1" flipV="1">
            <a:off x="7291008" y="7688879"/>
            <a:ext cx="2598121" cy="2598121"/>
          </a:xfrm>
          <a:custGeom>
            <a:avLst/>
            <a:gdLst/>
            <a:ahLst/>
            <a:cxnLst/>
            <a:rect l="l" t="t" r="r" b="b"/>
            <a:pathLst>
              <a:path w="2598121" h="2598121">
                <a:moveTo>
                  <a:pt x="2598122" y="2598121"/>
                </a:moveTo>
                <a:lnTo>
                  <a:pt x="0" y="2598121"/>
                </a:lnTo>
                <a:lnTo>
                  <a:pt x="0" y="0"/>
                </a:lnTo>
                <a:lnTo>
                  <a:pt x="2598122" y="0"/>
                </a:lnTo>
                <a:lnTo>
                  <a:pt x="2598122" y="2598121"/>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a:off x="10436759" y="3559533"/>
            <a:ext cx="6274911" cy="3703352"/>
          </a:xfrm>
          <a:custGeom>
            <a:avLst/>
            <a:gdLst/>
            <a:ahLst/>
            <a:cxnLst/>
            <a:rect l="l" t="t" r="r" b="b"/>
            <a:pathLst>
              <a:path w="6274911" h="3703352">
                <a:moveTo>
                  <a:pt x="0" y="0"/>
                </a:moveTo>
                <a:lnTo>
                  <a:pt x="6274911" y="0"/>
                </a:lnTo>
                <a:lnTo>
                  <a:pt x="6274911" y="3703352"/>
                </a:lnTo>
                <a:lnTo>
                  <a:pt x="0" y="3703352"/>
                </a:lnTo>
                <a:lnTo>
                  <a:pt x="0" y="0"/>
                </a:lnTo>
                <a:close/>
              </a:path>
            </a:pathLst>
          </a:custGeom>
          <a:blipFill>
            <a:blip r:embed="rId6"/>
            <a:stretch>
              <a:fillRect/>
            </a:stretch>
          </a:blipFill>
        </p:spPr>
      </p:sp>
      <p:sp>
        <p:nvSpPr>
          <p:cNvPr id="8" name="TextBox 8"/>
          <p:cNvSpPr txBox="1"/>
          <p:nvPr/>
        </p:nvSpPr>
        <p:spPr>
          <a:xfrm>
            <a:off x="1028700" y="895350"/>
            <a:ext cx="7199527" cy="1226820"/>
          </a:xfrm>
          <a:prstGeom prst="rect">
            <a:avLst/>
          </a:prstGeom>
        </p:spPr>
        <p:txBody>
          <a:bodyPr lIns="0" tIns="0" rIns="0" bIns="0" rtlCol="0" anchor="t">
            <a:spAutoFit/>
          </a:bodyPr>
          <a:lstStyle/>
          <a:p>
            <a:pPr marL="0" lvl="0" indent="0">
              <a:lnSpc>
                <a:spcPts val="10080"/>
              </a:lnSpc>
              <a:spcBef>
                <a:spcPct val="0"/>
              </a:spcBef>
            </a:pPr>
            <a:r>
              <a:rPr lang="en-US" sz="7200">
                <a:solidFill>
                  <a:srgbClr val="2D3880"/>
                </a:solidFill>
                <a:latin typeface="Cormorant Garamond Bold Italics"/>
              </a:rPr>
              <a:t>Proposed Framework</a:t>
            </a:r>
          </a:p>
        </p:txBody>
      </p:sp>
      <p:sp>
        <p:nvSpPr>
          <p:cNvPr id="9" name="TextBox 9"/>
          <p:cNvSpPr txBox="1"/>
          <p:nvPr/>
        </p:nvSpPr>
        <p:spPr>
          <a:xfrm>
            <a:off x="1028700" y="2182831"/>
            <a:ext cx="8514807" cy="6399605"/>
          </a:xfrm>
          <a:prstGeom prst="rect">
            <a:avLst/>
          </a:prstGeom>
        </p:spPr>
        <p:txBody>
          <a:bodyPr lIns="0" tIns="0" rIns="0" bIns="0" rtlCol="0" anchor="t">
            <a:spAutoFit/>
          </a:bodyPr>
          <a:lstStyle/>
          <a:p>
            <a:pPr>
              <a:lnSpc>
                <a:spcPts val="3215"/>
              </a:lnSpc>
            </a:pPr>
            <a:r>
              <a:rPr lang="en-US" sz="2297">
                <a:solidFill>
                  <a:srgbClr val="2D3880"/>
                </a:solidFill>
                <a:latin typeface="Glacial Indifference Bold"/>
              </a:rPr>
              <a:t>Objective:</a:t>
            </a:r>
            <a:r>
              <a:rPr lang="en-US" sz="2297">
                <a:solidFill>
                  <a:srgbClr val="2D3880"/>
                </a:solidFill>
                <a:latin typeface="Glacial Indifference"/>
              </a:rPr>
              <a:t> Develop a scalable framework for storing and processing body sensor data for healthcare applications.</a:t>
            </a:r>
          </a:p>
          <a:p>
            <a:pPr>
              <a:lnSpc>
                <a:spcPts val="3215"/>
              </a:lnSpc>
            </a:pPr>
            <a:r>
              <a:rPr lang="en-US" sz="2297">
                <a:solidFill>
                  <a:srgbClr val="2D3880"/>
                </a:solidFill>
                <a:latin typeface="Glacial Indifference Bold"/>
              </a:rPr>
              <a:t>Challenges:</a:t>
            </a:r>
            <a:r>
              <a:rPr lang="en-US" sz="2297">
                <a:solidFill>
                  <a:srgbClr val="2D3880"/>
                </a:solidFill>
                <a:latin typeface="Glacial Indifference"/>
              </a:rPr>
              <a:t> Increasing the size and structure of healthcare data necessitate solutions beyond traditional RDBMS.</a:t>
            </a:r>
          </a:p>
          <a:p>
            <a:pPr>
              <a:lnSpc>
                <a:spcPts val="3215"/>
              </a:lnSpc>
            </a:pPr>
            <a:r>
              <a:rPr lang="en-US" sz="2297">
                <a:solidFill>
                  <a:srgbClr val="2D3880"/>
                </a:solidFill>
                <a:latin typeface="Glacial Indifference Bold"/>
              </a:rPr>
              <a:t>Solution:</a:t>
            </a:r>
            <a:r>
              <a:rPr lang="en-US" sz="2297">
                <a:solidFill>
                  <a:srgbClr val="2D3880"/>
                </a:solidFill>
                <a:latin typeface="Glacial Indifference"/>
              </a:rPr>
              <a:t> Utilize NoSQL databases for their advantages in auto-scaling, performance, and high availability in distributed healthcare systems.</a:t>
            </a:r>
          </a:p>
          <a:p>
            <a:pPr>
              <a:lnSpc>
                <a:spcPts val="3215"/>
              </a:lnSpc>
            </a:pPr>
            <a:r>
              <a:rPr lang="en-US" sz="2297">
                <a:solidFill>
                  <a:srgbClr val="2D3880"/>
                </a:solidFill>
                <a:latin typeface="Glacial Indifference Bold"/>
              </a:rPr>
              <a:t>Proposed Architecture:</a:t>
            </a:r>
          </a:p>
          <a:p>
            <a:pPr marL="495934" lvl="1" indent="-247967">
              <a:lnSpc>
                <a:spcPts val="3215"/>
              </a:lnSpc>
              <a:buFont typeface="Arial"/>
              <a:buChar char="•"/>
            </a:pPr>
            <a:r>
              <a:rPr lang="en-US" sz="2297">
                <a:solidFill>
                  <a:srgbClr val="2D3880"/>
                </a:solidFill>
                <a:latin typeface="Glacial Indifference"/>
              </a:rPr>
              <a:t> Electronic medical records collected through clinical tests are stored in cloud storage (Amazon S3).</a:t>
            </a:r>
          </a:p>
          <a:p>
            <a:pPr marL="495934" lvl="1" indent="-247967">
              <a:lnSpc>
                <a:spcPts val="3215"/>
              </a:lnSpc>
              <a:buFont typeface="Arial"/>
              <a:buChar char="•"/>
            </a:pPr>
            <a:r>
              <a:rPr lang="en-US" sz="2297">
                <a:solidFill>
                  <a:srgbClr val="2D3880"/>
                </a:solidFill>
                <a:latin typeface="Glacial Indifference"/>
              </a:rPr>
              <a:t> MapReduce implementation of online SGD algorithm is employed in logistic regression for prediction model development.</a:t>
            </a:r>
          </a:p>
          <a:p>
            <a:pPr marL="495934" lvl="1" indent="-247967">
              <a:lnSpc>
                <a:spcPts val="3215"/>
              </a:lnSpc>
              <a:buFont typeface="Arial"/>
              <a:buChar char="•"/>
            </a:pPr>
            <a:r>
              <a:rPr lang="en-US" sz="2297">
                <a:solidFill>
                  <a:srgbClr val="2D3880"/>
                </a:solidFill>
                <a:latin typeface="Glacial Indifference"/>
              </a:rPr>
              <a:t> Logistic regression model trained on prior electronic medical records predicts heart disease status using current sensor data (blood pressure, blood sugar level, heart rate).</a:t>
            </a:r>
          </a:p>
        </p:txBody>
      </p:sp>
      <p:sp>
        <p:nvSpPr>
          <p:cNvPr id="10" name="TextBox 10"/>
          <p:cNvSpPr txBox="1"/>
          <p:nvPr/>
        </p:nvSpPr>
        <p:spPr>
          <a:xfrm>
            <a:off x="10436759" y="1832311"/>
            <a:ext cx="6274911" cy="1455420"/>
          </a:xfrm>
          <a:prstGeom prst="rect">
            <a:avLst/>
          </a:prstGeom>
        </p:spPr>
        <p:txBody>
          <a:bodyPr lIns="0" tIns="0" rIns="0" bIns="0" rtlCol="0" anchor="t">
            <a:spAutoFit/>
          </a:bodyPr>
          <a:lstStyle/>
          <a:p>
            <a:pPr algn="ctr">
              <a:lnSpc>
                <a:spcPts val="5879"/>
              </a:lnSpc>
              <a:spcBef>
                <a:spcPct val="0"/>
              </a:spcBef>
            </a:pPr>
            <a:r>
              <a:rPr lang="en-US" sz="4199">
                <a:solidFill>
                  <a:srgbClr val="2D3880"/>
                </a:solidFill>
                <a:latin typeface="Cormorant Garamond Bold Italics"/>
              </a:rPr>
              <a:t>Scalable sensor data processing architecture in the cloud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1806</Words>
  <Application>Microsoft Office PowerPoint</Application>
  <PresentationFormat>Custom</PresentationFormat>
  <Paragraphs>203</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Calibri</vt:lpstr>
      <vt:lpstr>Cormorant Garamond Bold</vt:lpstr>
      <vt:lpstr>Cormorant Garamond Bold Italics</vt:lpstr>
      <vt:lpstr>Glacial Indifference</vt:lpstr>
      <vt:lpstr>Arial</vt:lpstr>
      <vt:lpstr>Glacial Indifference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 Presentation</dc:title>
  <cp:lastModifiedBy>T47OS</cp:lastModifiedBy>
  <cp:revision>2</cp:revision>
  <dcterms:created xsi:type="dcterms:W3CDTF">2006-08-16T00:00:00Z</dcterms:created>
  <dcterms:modified xsi:type="dcterms:W3CDTF">2024-04-27T11:25:19Z</dcterms:modified>
  <dc:identifier>DAGDggs8Pvo</dc:identifier>
</cp:coreProperties>
</file>

<file path=docProps/thumbnail.jpeg>
</file>